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handoutMasterIdLst>
    <p:handoutMasterId r:id="rId104"/>
  </p:handoutMasterIdLst>
  <p:sldIdLst>
    <p:sldId id="394" r:id="rId2"/>
    <p:sldId id="390" r:id="rId3"/>
    <p:sldId id="409" r:id="rId4"/>
    <p:sldId id="405" r:id="rId5"/>
    <p:sldId id="411" r:id="rId6"/>
    <p:sldId id="412" r:id="rId7"/>
    <p:sldId id="406" r:id="rId8"/>
    <p:sldId id="413" r:id="rId9"/>
    <p:sldId id="414" r:id="rId10"/>
    <p:sldId id="415" r:id="rId11"/>
    <p:sldId id="416" r:id="rId12"/>
    <p:sldId id="407" r:id="rId13"/>
    <p:sldId id="435" r:id="rId14"/>
    <p:sldId id="440" r:id="rId15"/>
    <p:sldId id="499" r:id="rId16"/>
    <p:sldId id="397" r:id="rId17"/>
    <p:sldId id="398" r:id="rId18"/>
    <p:sldId id="399" r:id="rId19"/>
    <p:sldId id="400" r:id="rId20"/>
    <p:sldId id="493" r:id="rId21"/>
    <p:sldId id="512" r:id="rId22"/>
    <p:sldId id="402" r:id="rId23"/>
    <p:sldId id="403" r:id="rId24"/>
    <p:sldId id="404" r:id="rId25"/>
    <p:sldId id="497" r:id="rId26"/>
    <p:sldId id="500" r:id="rId27"/>
    <p:sldId id="495" r:id="rId28"/>
    <p:sldId id="494" r:id="rId29"/>
    <p:sldId id="501" r:id="rId30"/>
    <p:sldId id="441" r:id="rId31"/>
    <p:sldId id="417" r:id="rId32"/>
    <p:sldId id="418" r:id="rId33"/>
    <p:sldId id="419" r:id="rId34"/>
    <p:sldId id="445" r:id="rId35"/>
    <p:sldId id="425" r:id="rId36"/>
    <p:sldId id="422" r:id="rId37"/>
    <p:sldId id="421" r:id="rId38"/>
    <p:sldId id="424" r:id="rId39"/>
    <p:sldId id="428" r:id="rId40"/>
    <p:sldId id="429" r:id="rId41"/>
    <p:sldId id="430" r:id="rId42"/>
    <p:sldId id="431" r:id="rId43"/>
    <p:sldId id="432" r:id="rId44"/>
    <p:sldId id="436" r:id="rId45"/>
    <p:sldId id="518" r:id="rId46"/>
    <p:sldId id="442" r:id="rId47"/>
    <p:sldId id="463" r:id="rId48"/>
    <p:sldId id="443" r:id="rId49"/>
    <p:sldId id="464" r:id="rId50"/>
    <p:sldId id="465" r:id="rId51"/>
    <p:sldId id="447" r:id="rId52"/>
    <p:sldId id="446" r:id="rId53"/>
    <p:sldId id="448" r:id="rId54"/>
    <p:sldId id="452" r:id="rId55"/>
    <p:sldId id="467" r:id="rId56"/>
    <p:sldId id="459" r:id="rId57"/>
    <p:sldId id="468" r:id="rId58"/>
    <p:sldId id="503" r:id="rId59"/>
    <p:sldId id="460" r:id="rId60"/>
    <p:sldId id="504" r:id="rId61"/>
    <p:sldId id="469" r:id="rId62"/>
    <p:sldId id="470" r:id="rId63"/>
    <p:sldId id="472" r:id="rId64"/>
    <p:sldId id="511" r:id="rId65"/>
    <p:sldId id="505" r:id="rId66"/>
    <p:sldId id="471" r:id="rId67"/>
    <p:sldId id="462" r:id="rId68"/>
    <p:sldId id="473" r:id="rId69"/>
    <p:sldId id="474" r:id="rId70"/>
    <p:sldId id="502" r:id="rId71"/>
    <p:sldId id="517" r:id="rId72"/>
    <p:sldId id="519" r:id="rId73"/>
    <p:sldId id="475" r:id="rId74"/>
    <p:sldId id="477" r:id="rId75"/>
    <p:sldId id="476" r:id="rId76"/>
    <p:sldId id="506" r:id="rId77"/>
    <p:sldId id="515" r:id="rId78"/>
    <p:sldId id="478" r:id="rId79"/>
    <p:sldId id="480" r:id="rId80"/>
    <p:sldId id="520" r:id="rId81"/>
    <p:sldId id="479" r:id="rId82"/>
    <p:sldId id="481" r:id="rId83"/>
    <p:sldId id="482" r:id="rId84"/>
    <p:sldId id="483" r:id="rId85"/>
    <p:sldId id="484" r:id="rId86"/>
    <p:sldId id="507" r:id="rId87"/>
    <p:sldId id="486" r:id="rId88"/>
    <p:sldId id="516" r:id="rId89"/>
    <p:sldId id="485" r:id="rId90"/>
    <p:sldId id="487" r:id="rId91"/>
    <p:sldId id="488" r:id="rId92"/>
    <p:sldId id="489" r:id="rId93"/>
    <p:sldId id="490" r:id="rId94"/>
    <p:sldId id="491" r:id="rId95"/>
    <p:sldId id="492" r:id="rId96"/>
    <p:sldId id="508" r:id="rId97"/>
    <p:sldId id="510" r:id="rId98"/>
    <p:sldId id="521" r:id="rId99"/>
    <p:sldId id="522" r:id="rId100"/>
    <p:sldId id="509" r:id="rId101"/>
    <p:sldId id="370" r:id="rId102"/>
  </p:sldIdLst>
  <p:sldSz cx="9144000" cy="5143500" type="screen16x9"/>
  <p:notesSz cx="6858000" cy="9144000"/>
  <p:custDataLst>
    <p:tags r:id="rId10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戴华" initials="戴华" lastIdx="2" clrIdx="0">
    <p:extLst>
      <p:ext uri="{19B8F6BF-5375-455C-9EA6-DF929625EA0E}">
        <p15:presenceInfo xmlns:p15="http://schemas.microsoft.com/office/powerpoint/2012/main" userId="S-1-5-21-2231501520-3335781954-2043312460-58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66FF"/>
    <a:srgbClr val="FF9900"/>
    <a:srgbClr val="66CCFF"/>
    <a:srgbClr val="FF9966"/>
    <a:srgbClr val="FFCC00"/>
    <a:srgbClr val="000000"/>
    <a:srgbClr val="660033"/>
    <a:srgbClr val="B1874F"/>
    <a:srgbClr val="F08E7A"/>
    <a:srgbClr val="9DC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87889" autoAdjust="0"/>
  </p:normalViewPr>
  <p:slideViewPr>
    <p:cSldViewPr>
      <p:cViewPr varScale="1">
        <p:scale>
          <a:sx n="135" d="100"/>
          <a:sy n="135" d="100"/>
        </p:scale>
        <p:origin x="426" y="108"/>
      </p:cViewPr>
      <p:guideLst>
        <p:guide orient="horz" pos="1620"/>
        <p:guide pos="2880"/>
      </p:guideLst>
    </p:cSldViewPr>
  </p:slideViewPr>
  <p:notesTextViewPr>
    <p:cViewPr>
      <p:scale>
        <a:sx n="1" d="1"/>
        <a:sy n="1" d="1"/>
      </p:scale>
      <p:origin x="0" y="0"/>
    </p:cViewPr>
  </p:notesTextViewPr>
  <p:sorterViewPr>
    <p:cViewPr>
      <p:scale>
        <a:sx n="150" d="100"/>
        <a:sy n="150" d="100"/>
      </p:scale>
      <p:origin x="0" y="4332"/>
    </p:cViewPr>
  </p:sorterViewPr>
  <p:notesViewPr>
    <p:cSldViewPr>
      <p:cViewPr varScale="1">
        <p:scale>
          <a:sx n="65" d="100"/>
          <a:sy n="65" d="100"/>
        </p:scale>
        <p:origin x="-2928" y="-10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notesMaster" Target="notesMasters/notesMaster1.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A67DD0A-9044-4D18-9C18-8B428ED92850}" type="datetimeFigureOut">
              <a:rPr lang="zh-CN" altLang="en-US" smtClean="0"/>
              <a:t>2018/11/5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18C6817-9CDC-4935-A4AC-27CF72BD8B27}" type="slidenum">
              <a:rPr lang="zh-CN" altLang="en-US" smtClean="0"/>
              <a:t>‹#›</a:t>
            </a:fld>
            <a:endParaRPr lang="zh-CN" altLang="en-US"/>
          </a:p>
        </p:txBody>
      </p:sp>
    </p:spTree>
    <p:extLst>
      <p:ext uri="{BB962C8B-B14F-4D97-AF65-F5344CB8AC3E}">
        <p14:creationId xmlns:p14="http://schemas.microsoft.com/office/powerpoint/2010/main" val="24729135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9387C70-E853-4894-BF07-D2F4B19C8F53}" type="datetimeFigureOut">
              <a:rPr lang="zh-CN" altLang="en-US" smtClean="0"/>
              <a:t>2018/11/5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A47F99-6ADC-4C80-99B3-D41D132752F1}" type="slidenum">
              <a:rPr lang="zh-CN" altLang="en-US" smtClean="0"/>
              <a:t>‹#›</a:t>
            </a:fld>
            <a:endParaRPr lang="zh-CN" altLang="en-US"/>
          </a:p>
        </p:txBody>
      </p:sp>
    </p:spTree>
    <p:extLst>
      <p:ext uri="{BB962C8B-B14F-4D97-AF65-F5344CB8AC3E}">
        <p14:creationId xmlns:p14="http://schemas.microsoft.com/office/powerpoint/2010/main" val="930098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a:t>
            </a:fld>
            <a:endParaRPr lang="zh-CN" altLang="en-US"/>
          </a:p>
        </p:txBody>
      </p:sp>
    </p:spTree>
    <p:extLst>
      <p:ext uri="{BB962C8B-B14F-4D97-AF65-F5344CB8AC3E}">
        <p14:creationId xmlns:p14="http://schemas.microsoft.com/office/powerpoint/2010/main" val="3699502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10</a:t>
            </a:fld>
            <a:endParaRPr lang="zh-CN" altLang="en-US"/>
          </a:p>
        </p:txBody>
      </p:sp>
    </p:spTree>
    <p:extLst>
      <p:ext uri="{BB962C8B-B14F-4D97-AF65-F5344CB8AC3E}">
        <p14:creationId xmlns:p14="http://schemas.microsoft.com/office/powerpoint/2010/main" val="203185308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100</a:t>
            </a:fld>
            <a:endParaRPr lang="zh-CN" altLang="en-US"/>
          </a:p>
        </p:txBody>
      </p:sp>
    </p:spTree>
    <p:extLst>
      <p:ext uri="{BB962C8B-B14F-4D97-AF65-F5344CB8AC3E}">
        <p14:creationId xmlns:p14="http://schemas.microsoft.com/office/powerpoint/2010/main" val="23513268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101</a:t>
            </a:fld>
            <a:endParaRPr lang="zh-CN" altLang="en-US"/>
          </a:p>
        </p:txBody>
      </p:sp>
    </p:spTree>
    <p:extLst>
      <p:ext uri="{BB962C8B-B14F-4D97-AF65-F5344CB8AC3E}">
        <p14:creationId xmlns:p14="http://schemas.microsoft.com/office/powerpoint/2010/main" val="3699502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11</a:t>
            </a:fld>
            <a:endParaRPr lang="zh-CN" altLang="en-US"/>
          </a:p>
        </p:txBody>
      </p:sp>
    </p:spTree>
    <p:extLst>
      <p:ext uri="{BB962C8B-B14F-4D97-AF65-F5344CB8AC3E}">
        <p14:creationId xmlns:p14="http://schemas.microsoft.com/office/powerpoint/2010/main" val="24497817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12</a:t>
            </a:fld>
            <a:endParaRPr lang="zh-CN" altLang="en-US"/>
          </a:p>
        </p:txBody>
      </p:sp>
    </p:spTree>
    <p:extLst>
      <p:ext uri="{BB962C8B-B14F-4D97-AF65-F5344CB8AC3E}">
        <p14:creationId xmlns:p14="http://schemas.microsoft.com/office/powerpoint/2010/main" val="2804118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13</a:t>
            </a:fld>
            <a:endParaRPr lang="zh-CN" altLang="en-US"/>
          </a:p>
        </p:txBody>
      </p:sp>
    </p:spTree>
    <p:extLst>
      <p:ext uri="{BB962C8B-B14F-4D97-AF65-F5344CB8AC3E}">
        <p14:creationId xmlns:p14="http://schemas.microsoft.com/office/powerpoint/2010/main" val="1094767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14</a:t>
            </a:fld>
            <a:endParaRPr lang="zh-CN" altLang="en-US"/>
          </a:p>
        </p:txBody>
      </p:sp>
    </p:spTree>
    <p:extLst>
      <p:ext uri="{BB962C8B-B14F-4D97-AF65-F5344CB8AC3E}">
        <p14:creationId xmlns:p14="http://schemas.microsoft.com/office/powerpoint/2010/main" val="8687322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在初始阶段，最终用户通常不能准确得知道他们需要什么样的软件。即便知道，也很少有人能准确清楚的表达出来。</a:t>
            </a: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对于某些项目，在一开始，我们可以很好的定义其所有的功能，但是可能有很多细节只能随着项目的不断深入才能被挖掘出来。即便是我们了解了所有的细节，大多数人还是不能很好的处理这些细节，特别是在项目开发初期。</a:t>
            </a: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外部环境如客户的业务模式，技术进步，甚至是系统的终端用户都有可能在开发过程中不断改变。 而预想或试图阻止这些改变通常都是徒劳的。</a:t>
            </a:r>
          </a:p>
          <a:p>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在互联网时代，许多</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应用程序的开发都是基于对远景客户的预期，而非当前用户的实际需求。在这种情况下，变化从开始就有，而且在系统开始应用后几乎每天都会发生。</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15</a:t>
            </a:fld>
            <a:endParaRPr lang="zh-CN" altLang="en-US"/>
          </a:p>
        </p:txBody>
      </p:sp>
    </p:spTree>
    <p:extLst>
      <p:ext uri="{BB962C8B-B14F-4D97-AF65-F5344CB8AC3E}">
        <p14:creationId xmlns:p14="http://schemas.microsoft.com/office/powerpoint/2010/main" val="3436358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16</a:t>
            </a:fld>
            <a:endParaRPr lang="zh-CN" altLang="en-US"/>
          </a:p>
        </p:txBody>
      </p:sp>
    </p:spTree>
    <p:extLst>
      <p:ext uri="{BB962C8B-B14F-4D97-AF65-F5344CB8AC3E}">
        <p14:creationId xmlns:p14="http://schemas.microsoft.com/office/powerpoint/2010/main" val="18683026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17</a:t>
            </a:fld>
            <a:endParaRPr lang="zh-CN" altLang="en-US"/>
          </a:p>
        </p:txBody>
      </p:sp>
    </p:spTree>
    <p:extLst>
      <p:ext uri="{BB962C8B-B14F-4D97-AF65-F5344CB8AC3E}">
        <p14:creationId xmlns:p14="http://schemas.microsoft.com/office/powerpoint/2010/main" val="1669977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18</a:t>
            </a:fld>
            <a:endParaRPr lang="zh-CN" altLang="en-US"/>
          </a:p>
        </p:txBody>
      </p:sp>
    </p:spTree>
    <p:extLst>
      <p:ext uri="{BB962C8B-B14F-4D97-AF65-F5344CB8AC3E}">
        <p14:creationId xmlns:p14="http://schemas.microsoft.com/office/powerpoint/2010/main" val="2482834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19</a:t>
            </a:fld>
            <a:endParaRPr lang="zh-CN" altLang="en-US"/>
          </a:p>
        </p:txBody>
      </p:sp>
    </p:spTree>
    <p:extLst>
      <p:ext uri="{BB962C8B-B14F-4D97-AF65-F5344CB8AC3E}">
        <p14:creationId xmlns:p14="http://schemas.microsoft.com/office/powerpoint/2010/main" val="1782395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a:t>
            </a:fld>
            <a:endParaRPr lang="zh-CN" altLang="en-US"/>
          </a:p>
        </p:txBody>
      </p:sp>
    </p:spTree>
    <p:extLst>
      <p:ext uri="{BB962C8B-B14F-4D97-AF65-F5344CB8AC3E}">
        <p14:creationId xmlns:p14="http://schemas.microsoft.com/office/powerpoint/2010/main" val="738161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20</a:t>
            </a:fld>
            <a:endParaRPr lang="zh-CN" altLang="en-US"/>
          </a:p>
        </p:txBody>
      </p:sp>
    </p:spTree>
    <p:extLst>
      <p:ext uri="{BB962C8B-B14F-4D97-AF65-F5344CB8AC3E}">
        <p14:creationId xmlns:p14="http://schemas.microsoft.com/office/powerpoint/2010/main" val="7638309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21</a:t>
            </a:fld>
            <a:endParaRPr lang="zh-CN" altLang="en-US"/>
          </a:p>
        </p:txBody>
      </p:sp>
    </p:spTree>
    <p:extLst>
      <p:ext uri="{BB962C8B-B14F-4D97-AF65-F5344CB8AC3E}">
        <p14:creationId xmlns:p14="http://schemas.microsoft.com/office/powerpoint/2010/main" val="13264963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22</a:t>
            </a:fld>
            <a:endParaRPr lang="zh-CN" altLang="en-US"/>
          </a:p>
        </p:txBody>
      </p:sp>
    </p:spTree>
    <p:extLst>
      <p:ext uri="{BB962C8B-B14F-4D97-AF65-F5344CB8AC3E}">
        <p14:creationId xmlns:p14="http://schemas.microsoft.com/office/powerpoint/2010/main" val="1532403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23</a:t>
            </a:fld>
            <a:endParaRPr lang="zh-CN" altLang="en-US"/>
          </a:p>
        </p:txBody>
      </p:sp>
    </p:spTree>
    <p:extLst>
      <p:ext uri="{BB962C8B-B14F-4D97-AF65-F5344CB8AC3E}">
        <p14:creationId xmlns:p14="http://schemas.microsoft.com/office/powerpoint/2010/main" val="1691414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24</a:t>
            </a:fld>
            <a:endParaRPr lang="zh-CN" altLang="en-US"/>
          </a:p>
        </p:txBody>
      </p:sp>
    </p:spTree>
    <p:extLst>
      <p:ext uri="{BB962C8B-B14F-4D97-AF65-F5344CB8AC3E}">
        <p14:creationId xmlns:p14="http://schemas.microsoft.com/office/powerpoint/2010/main" val="4236482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25</a:t>
            </a:fld>
            <a:endParaRPr lang="zh-CN" altLang="en-US"/>
          </a:p>
        </p:txBody>
      </p:sp>
    </p:spTree>
    <p:extLst>
      <p:ext uri="{BB962C8B-B14F-4D97-AF65-F5344CB8AC3E}">
        <p14:creationId xmlns:p14="http://schemas.microsoft.com/office/powerpoint/2010/main" val="341738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26</a:t>
            </a:fld>
            <a:endParaRPr lang="zh-CN" altLang="en-US"/>
          </a:p>
        </p:txBody>
      </p:sp>
    </p:spTree>
    <p:extLst>
      <p:ext uri="{BB962C8B-B14F-4D97-AF65-F5344CB8AC3E}">
        <p14:creationId xmlns:p14="http://schemas.microsoft.com/office/powerpoint/2010/main" val="1688945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27</a:t>
            </a:fld>
            <a:endParaRPr lang="zh-CN" altLang="en-US"/>
          </a:p>
        </p:txBody>
      </p:sp>
    </p:spTree>
    <p:extLst>
      <p:ext uri="{BB962C8B-B14F-4D97-AF65-F5344CB8AC3E}">
        <p14:creationId xmlns:p14="http://schemas.microsoft.com/office/powerpoint/2010/main" val="4029755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28</a:t>
            </a:fld>
            <a:endParaRPr lang="zh-CN" altLang="en-US"/>
          </a:p>
        </p:txBody>
      </p:sp>
    </p:spTree>
    <p:extLst>
      <p:ext uri="{BB962C8B-B14F-4D97-AF65-F5344CB8AC3E}">
        <p14:creationId xmlns:p14="http://schemas.microsoft.com/office/powerpoint/2010/main" val="4125165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29</a:t>
            </a:fld>
            <a:endParaRPr lang="zh-CN" altLang="en-US"/>
          </a:p>
        </p:txBody>
      </p:sp>
    </p:spTree>
    <p:extLst>
      <p:ext uri="{BB962C8B-B14F-4D97-AF65-F5344CB8AC3E}">
        <p14:creationId xmlns:p14="http://schemas.microsoft.com/office/powerpoint/2010/main" val="1449601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3</a:t>
            </a:fld>
            <a:endParaRPr lang="zh-CN" altLang="en-US"/>
          </a:p>
        </p:txBody>
      </p:sp>
    </p:spTree>
    <p:extLst>
      <p:ext uri="{BB962C8B-B14F-4D97-AF65-F5344CB8AC3E}">
        <p14:creationId xmlns:p14="http://schemas.microsoft.com/office/powerpoint/2010/main" val="74392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30</a:t>
            </a:fld>
            <a:endParaRPr lang="zh-CN" altLang="en-US"/>
          </a:p>
        </p:txBody>
      </p:sp>
    </p:spTree>
    <p:extLst>
      <p:ext uri="{BB962C8B-B14F-4D97-AF65-F5344CB8AC3E}">
        <p14:creationId xmlns:p14="http://schemas.microsoft.com/office/powerpoint/2010/main" val="367936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31</a:t>
            </a:fld>
            <a:endParaRPr lang="zh-CN" altLang="en-US"/>
          </a:p>
        </p:txBody>
      </p:sp>
    </p:spTree>
    <p:extLst>
      <p:ext uri="{BB962C8B-B14F-4D97-AF65-F5344CB8AC3E}">
        <p14:creationId xmlns:p14="http://schemas.microsoft.com/office/powerpoint/2010/main" val="38385908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32</a:t>
            </a:fld>
            <a:endParaRPr lang="zh-CN" altLang="en-US"/>
          </a:p>
        </p:txBody>
      </p:sp>
    </p:spTree>
    <p:extLst>
      <p:ext uri="{BB962C8B-B14F-4D97-AF65-F5344CB8AC3E}">
        <p14:creationId xmlns:p14="http://schemas.microsoft.com/office/powerpoint/2010/main" val="3749175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33</a:t>
            </a:fld>
            <a:endParaRPr lang="zh-CN" altLang="en-US"/>
          </a:p>
        </p:txBody>
      </p:sp>
    </p:spTree>
    <p:extLst>
      <p:ext uri="{BB962C8B-B14F-4D97-AF65-F5344CB8AC3E}">
        <p14:creationId xmlns:p14="http://schemas.microsoft.com/office/powerpoint/2010/main" val="1509731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34</a:t>
            </a:fld>
            <a:endParaRPr lang="zh-CN" altLang="en-US"/>
          </a:p>
        </p:txBody>
      </p:sp>
    </p:spTree>
    <p:extLst>
      <p:ext uri="{BB962C8B-B14F-4D97-AF65-F5344CB8AC3E}">
        <p14:creationId xmlns:p14="http://schemas.microsoft.com/office/powerpoint/2010/main" val="1323950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35</a:t>
            </a:fld>
            <a:endParaRPr lang="zh-CN" altLang="en-US"/>
          </a:p>
        </p:txBody>
      </p:sp>
    </p:spTree>
    <p:extLst>
      <p:ext uri="{BB962C8B-B14F-4D97-AF65-F5344CB8AC3E}">
        <p14:creationId xmlns:p14="http://schemas.microsoft.com/office/powerpoint/2010/main" val="14148936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36</a:t>
            </a:fld>
            <a:endParaRPr lang="zh-CN" altLang="en-US"/>
          </a:p>
        </p:txBody>
      </p:sp>
    </p:spTree>
    <p:extLst>
      <p:ext uri="{BB962C8B-B14F-4D97-AF65-F5344CB8AC3E}">
        <p14:creationId xmlns:p14="http://schemas.microsoft.com/office/powerpoint/2010/main" val="22184898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37</a:t>
            </a:fld>
            <a:endParaRPr lang="zh-CN" altLang="en-US"/>
          </a:p>
        </p:txBody>
      </p:sp>
    </p:spTree>
    <p:extLst>
      <p:ext uri="{BB962C8B-B14F-4D97-AF65-F5344CB8AC3E}">
        <p14:creationId xmlns:p14="http://schemas.microsoft.com/office/powerpoint/2010/main" val="2325937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38</a:t>
            </a:fld>
            <a:endParaRPr lang="zh-CN" altLang="en-US"/>
          </a:p>
        </p:txBody>
      </p:sp>
    </p:spTree>
    <p:extLst>
      <p:ext uri="{BB962C8B-B14F-4D97-AF65-F5344CB8AC3E}">
        <p14:creationId xmlns:p14="http://schemas.microsoft.com/office/powerpoint/2010/main" val="4147112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39</a:t>
            </a:fld>
            <a:endParaRPr lang="zh-CN" altLang="en-US"/>
          </a:p>
        </p:txBody>
      </p:sp>
    </p:spTree>
    <p:extLst>
      <p:ext uri="{BB962C8B-B14F-4D97-AF65-F5344CB8AC3E}">
        <p14:creationId xmlns:p14="http://schemas.microsoft.com/office/powerpoint/2010/main" val="4116437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4</a:t>
            </a:fld>
            <a:endParaRPr lang="zh-CN" altLang="en-US"/>
          </a:p>
        </p:txBody>
      </p:sp>
    </p:spTree>
    <p:extLst>
      <p:ext uri="{BB962C8B-B14F-4D97-AF65-F5344CB8AC3E}">
        <p14:creationId xmlns:p14="http://schemas.microsoft.com/office/powerpoint/2010/main" val="34709196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40</a:t>
            </a:fld>
            <a:endParaRPr lang="zh-CN" altLang="en-US"/>
          </a:p>
        </p:txBody>
      </p:sp>
    </p:spTree>
    <p:extLst>
      <p:ext uri="{BB962C8B-B14F-4D97-AF65-F5344CB8AC3E}">
        <p14:creationId xmlns:p14="http://schemas.microsoft.com/office/powerpoint/2010/main" val="9872490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41</a:t>
            </a:fld>
            <a:endParaRPr lang="zh-CN" altLang="en-US"/>
          </a:p>
        </p:txBody>
      </p:sp>
    </p:spTree>
    <p:extLst>
      <p:ext uri="{BB962C8B-B14F-4D97-AF65-F5344CB8AC3E}">
        <p14:creationId xmlns:p14="http://schemas.microsoft.com/office/powerpoint/2010/main" val="10308896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42</a:t>
            </a:fld>
            <a:endParaRPr lang="zh-CN" altLang="en-US"/>
          </a:p>
        </p:txBody>
      </p:sp>
    </p:spTree>
    <p:extLst>
      <p:ext uri="{BB962C8B-B14F-4D97-AF65-F5344CB8AC3E}">
        <p14:creationId xmlns:p14="http://schemas.microsoft.com/office/powerpoint/2010/main" val="64480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43</a:t>
            </a:fld>
            <a:endParaRPr lang="zh-CN" altLang="en-US"/>
          </a:p>
        </p:txBody>
      </p:sp>
    </p:spTree>
    <p:extLst>
      <p:ext uri="{BB962C8B-B14F-4D97-AF65-F5344CB8AC3E}">
        <p14:creationId xmlns:p14="http://schemas.microsoft.com/office/powerpoint/2010/main" val="7173023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44</a:t>
            </a:fld>
            <a:endParaRPr lang="zh-CN" altLang="en-US"/>
          </a:p>
        </p:txBody>
      </p:sp>
    </p:spTree>
    <p:extLst>
      <p:ext uri="{BB962C8B-B14F-4D97-AF65-F5344CB8AC3E}">
        <p14:creationId xmlns:p14="http://schemas.microsoft.com/office/powerpoint/2010/main" val="9103350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45</a:t>
            </a:fld>
            <a:endParaRPr lang="zh-CN" altLang="en-US"/>
          </a:p>
        </p:txBody>
      </p:sp>
    </p:spTree>
    <p:extLst>
      <p:ext uri="{BB962C8B-B14F-4D97-AF65-F5344CB8AC3E}">
        <p14:creationId xmlns:p14="http://schemas.microsoft.com/office/powerpoint/2010/main" val="37762450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46</a:t>
            </a:fld>
            <a:endParaRPr lang="zh-CN" altLang="en-US"/>
          </a:p>
        </p:txBody>
      </p:sp>
    </p:spTree>
    <p:extLst>
      <p:ext uri="{BB962C8B-B14F-4D97-AF65-F5344CB8AC3E}">
        <p14:creationId xmlns:p14="http://schemas.microsoft.com/office/powerpoint/2010/main" val="37398306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47</a:t>
            </a:fld>
            <a:endParaRPr lang="zh-CN" altLang="en-US"/>
          </a:p>
        </p:txBody>
      </p:sp>
    </p:spTree>
    <p:extLst>
      <p:ext uri="{BB962C8B-B14F-4D97-AF65-F5344CB8AC3E}">
        <p14:creationId xmlns:p14="http://schemas.microsoft.com/office/powerpoint/2010/main" val="20538169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48</a:t>
            </a:fld>
            <a:endParaRPr lang="zh-CN" altLang="en-US"/>
          </a:p>
        </p:txBody>
      </p:sp>
    </p:spTree>
    <p:extLst>
      <p:ext uri="{BB962C8B-B14F-4D97-AF65-F5344CB8AC3E}">
        <p14:creationId xmlns:p14="http://schemas.microsoft.com/office/powerpoint/2010/main" val="7934873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49</a:t>
            </a:fld>
            <a:endParaRPr lang="zh-CN" altLang="en-US"/>
          </a:p>
        </p:txBody>
      </p:sp>
    </p:spTree>
    <p:extLst>
      <p:ext uri="{BB962C8B-B14F-4D97-AF65-F5344CB8AC3E}">
        <p14:creationId xmlns:p14="http://schemas.microsoft.com/office/powerpoint/2010/main" val="6254613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a:t>
            </a:fld>
            <a:endParaRPr lang="zh-CN" altLang="en-US"/>
          </a:p>
        </p:txBody>
      </p:sp>
    </p:spTree>
    <p:extLst>
      <p:ext uri="{BB962C8B-B14F-4D97-AF65-F5344CB8AC3E}">
        <p14:creationId xmlns:p14="http://schemas.microsoft.com/office/powerpoint/2010/main" val="33351067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50</a:t>
            </a:fld>
            <a:endParaRPr lang="zh-CN" altLang="en-US"/>
          </a:p>
        </p:txBody>
      </p:sp>
    </p:spTree>
    <p:extLst>
      <p:ext uri="{BB962C8B-B14F-4D97-AF65-F5344CB8AC3E}">
        <p14:creationId xmlns:p14="http://schemas.microsoft.com/office/powerpoint/2010/main" val="28623078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51</a:t>
            </a:fld>
            <a:endParaRPr lang="zh-CN" altLang="en-US"/>
          </a:p>
        </p:txBody>
      </p:sp>
    </p:spTree>
    <p:extLst>
      <p:ext uri="{BB962C8B-B14F-4D97-AF65-F5344CB8AC3E}">
        <p14:creationId xmlns:p14="http://schemas.microsoft.com/office/powerpoint/2010/main" val="14744972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52</a:t>
            </a:fld>
            <a:endParaRPr lang="zh-CN" altLang="en-US"/>
          </a:p>
        </p:txBody>
      </p:sp>
    </p:spTree>
    <p:extLst>
      <p:ext uri="{BB962C8B-B14F-4D97-AF65-F5344CB8AC3E}">
        <p14:creationId xmlns:p14="http://schemas.microsoft.com/office/powerpoint/2010/main" val="39706805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53</a:t>
            </a:fld>
            <a:endParaRPr lang="zh-CN" altLang="en-US"/>
          </a:p>
        </p:txBody>
      </p:sp>
    </p:spTree>
    <p:extLst>
      <p:ext uri="{BB962C8B-B14F-4D97-AF65-F5344CB8AC3E}">
        <p14:creationId xmlns:p14="http://schemas.microsoft.com/office/powerpoint/2010/main" val="24796808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54</a:t>
            </a:fld>
            <a:endParaRPr lang="zh-CN" altLang="en-US"/>
          </a:p>
        </p:txBody>
      </p:sp>
    </p:spTree>
    <p:extLst>
      <p:ext uri="{BB962C8B-B14F-4D97-AF65-F5344CB8AC3E}">
        <p14:creationId xmlns:p14="http://schemas.microsoft.com/office/powerpoint/2010/main" val="3884705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55</a:t>
            </a:fld>
            <a:endParaRPr lang="zh-CN" altLang="en-US"/>
          </a:p>
        </p:txBody>
      </p:sp>
    </p:spTree>
    <p:extLst>
      <p:ext uri="{BB962C8B-B14F-4D97-AF65-F5344CB8AC3E}">
        <p14:creationId xmlns:p14="http://schemas.microsoft.com/office/powerpoint/2010/main" val="17067285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56</a:t>
            </a:fld>
            <a:endParaRPr lang="zh-CN" altLang="en-US"/>
          </a:p>
        </p:txBody>
      </p:sp>
    </p:spTree>
    <p:extLst>
      <p:ext uri="{BB962C8B-B14F-4D97-AF65-F5344CB8AC3E}">
        <p14:creationId xmlns:p14="http://schemas.microsoft.com/office/powerpoint/2010/main" val="10251292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57</a:t>
            </a:fld>
            <a:endParaRPr lang="zh-CN" altLang="en-US"/>
          </a:p>
        </p:txBody>
      </p:sp>
    </p:spTree>
    <p:extLst>
      <p:ext uri="{BB962C8B-B14F-4D97-AF65-F5344CB8AC3E}">
        <p14:creationId xmlns:p14="http://schemas.microsoft.com/office/powerpoint/2010/main" val="92233549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58</a:t>
            </a:fld>
            <a:endParaRPr lang="zh-CN" altLang="en-US"/>
          </a:p>
        </p:txBody>
      </p:sp>
    </p:spTree>
    <p:extLst>
      <p:ext uri="{BB962C8B-B14F-4D97-AF65-F5344CB8AC3E}">
        <p14:creationId xmlns:p14="http://schemas.microsoft.com/office/powerpoint/2010/main" val="2804957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59</a:t>
            </a:fld>
            <a:endParaRPr lang="zh-CN" altLang="en-US"/>
          </a:p>
        </p:txBody>
      </p:sp>
    </p:spTree>
    <p:extLst>
      <p:ext uri="{BB962C8B-B14F-4D97-AF65-F5344CB8AC3E}">
        <p14:creationId xmlns:p14="http://schemas.microsoft.com/office/powerpoint/2010/main" val="4069827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6</a:t>
            </a:fld>
            <a:endParaRPr lang="zh-CN" altLang="en-US"/>
          </a:p>
        </p:txBody>
      </p:sp>
    </p:spTree>
    <p:extLst>
      <p:ext uri="{BB962C8B-B14F-4D97-AF65-F5344CB8AC3E}">
        <p14:creationId xmlns:p14="http://schemas.microsoft.com/office/powerpoint/2010/main" val="331939589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60</a:t>
            </a:fld>
            <a:endParaRPr lang="zh-CN" altLang="en-US"/>
          </a:p>
        </p:txBody>
      </p:sp>
    </p:spTree>
    <p:extLst>
      <p:ext uri="{BB962C8B-B14F-4D97-AF65-F5344CB8AC3E}">
        <p14:creationId xmlns:p14="http://schemas.microsoft.com/office/powerpoint/2010/main" val="4005240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61</a:t>
            </a:fld>
            <a:endParaRPr lang="zh-CN" altLang="en-US"/>
          </a:p>
        </p:txBody>
      </p:sp>
    </p:spTree>
    <p:extLst>
      <p:ext uri="{BB962C8B-B14F-4D97-AF65-F5344CB8AC3E}">
        <p14:creationId xmlns:p14="http://schemas.microsoft.com/office/powerpoint/2010/main" val="40445540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62</a:t>
            </a:fld>
            <a:endParaRPr lang="zh-CN" altLang="en-US"/>
          </a:p>
        </p:txBody>
      </p:sp>
    </p:spTree>
    <p:extLst>
      <p:ext uri="{BB962C8B-B14F-4D97-AF65-F5344CB8AC3E}">
        <p14:creationId xmlns:p14="http://schemas.microsoft.com/office/powerpoint/2010/main" val="84097468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63</a:t>
            </a:fld>
            <a:endParaRPr lang="zh-CN" altLang="en-US"/>
          </a:p>
        </p:txBody>
      </p:sp>
    </p:spTree>
    <p:extLst>
      <p:ext uri="{BB962C8B-B14F-4D97-AF65-F5344CB8AC3E}">
        <p14:creationId xmlns:p14="http://schemas.microsoft.com/office/powerpoint/2010/main" val="24717198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64</a:t>
            </a:fld>
            <a:endParaRPr lang="zh-CN" altLang="en-US"/>
          </a:p>
        </p:txBody>
      </p:sp>
    </p:spTree>
    <p:extLst>
      <p:ext uri="{BB962C8B-B14F-4D97-AF65-F5344CB8AC3E}">
        <p14:creationId xmlns:p14="http://schemas.microsoft.com/office/powerpoint/2010/main" val="2007523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65</a:t>
            </a:fld>
            <a:endParaRPr lang="zh-CN" altLang="en-US"/>
          </a:p>
        </p:txBody>
      </p:sp>
    </p:spTree>
    <p:extLst>
      <p:ext uri="{BB962C8B-B14F-4D97-AF65-F5344CB8AC3E}">
        <p14:creationId xmlns:p14="http://schemas.microsoft.com/office/powerpoint/2010/main" val="381722169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66</a:t>
            </a:fld>
            <a:endParaRPr lang="zh-CN" altLang="en-US"/>
          </a:p>
        </p:txBody>
      </p:sp>
    </p:spTree>
    <p:extLst>
      <p:ext uri="{BB962C8B-B14F-4D97-AF65-F5344CB8AC3E}">
        <p14:creationId xmlns:p14="http://schemas.microsoft.com/office/powerpoint/2010/main" val="27785843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67</a:t>
            </a:fld>
            <a:endParaRPr lang="zh-CN" altLang="en-US"/>
          </a:p>
        </p:txBody>
      </p:sp>
    </p:spTree>
    <p:extLst>
      <p:ext uri="{BB962C8B-B14F-4D97-AF65-F5344CB8AC3E}">
        <p14:creationId xmlns:p14="http://schemas.microsoft.com/office/powerpoint/2010/main" val="9470100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68</a:t>
            </a:fld>
            <a:endParaRPr lang="zh-CN" altLang="en-US"/>
          </a:p>
        </p:txBody>
      </p:sp>
    </p:spTree>
    <p:extLst>
      <p:ext uri="{BB962C8B-B14F-4D97-AF65-F5344CB8AC3E}">
        <p14:creationId xmlns:p14="http://schemas.microsoft.com/office/powerpoint/2010/main" val="38533026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69</a:t>
            </a:fld>
            <a:endParaRPr lang="zh-CN" altLang="en-US"/>
          </a:p>
        </p:txBody>
      </p:sp>
    </p:spTree>
    <p:extLst>
      <p:ext uri="{BB962C8B-B14F-4D97-AF65-F5344CB8AC3E}">
        <p14:creationId xmlns:p14="http://schemas.microsoft.com/office/powerpoint/2010/main" val="3718050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7</a:t>
            </a:fld>
            <a:endParaRPr lang="zh-CN" altLang="en-US"/>
          </a:p>
        </p:txBody>
      </p:sp>
    </p:spTree>
    <p:extLst>
      <p:ext uri="{BB962C8B-B14F-4D97-AF65-F5344CB8AC3E}">
        <p14:creationId xmlns:p14="http://schemas.microsoft.com/office/powerpoint/2010/main" val="36961370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70</a:t>
            </a:fld>
            <a:endParaRPr lang="zh-CN" altLang="en-US"/>
          </a:p>
        </p:txBody>
      </p:sp>
    </p:spTree>
    <p:extLst>
      <p:ext uri="{BB962C8B-B14F-4D97-AF65-F5344CB8AC3E}">
        <p14:creationId xmlns:p14="http://schemas.microsoft.com/office/powerpoint/2010/main" val="277255105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71</a:t>
            </a:fld>
            <a:endParaRPr lang="zh-CN" altLang="en-US"/>
          </a:p>
        </p:txBody>
      </p:sp>
    </p:spTree>
    <p:extLst>
      <p:ext uri="{BB962C8B-B14F-4D97-AF65-F5344CB8AC3E}">
        <p14:creationId xmlns:p14="http://schemas.microsoft.com/office/powerpoint/2010/main" val="208301515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72</a:t>
            </a:fld>
            <a:endParaRPr lang="zh-CN" altLang="en-US"/>
          </a:p>
        </p:txBody>
      </p:sp>
    </p:spTree>
    <p:extLst>
      <p:ext uri="{BB962C8B-B14F-4D97-AF65-F5344CB8AC3E}">
        <p14:creationId xmlns:p14="http://schemas.microsoft.com/office/powerpoint/2010/main" val="2630217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只见树木不见林，重要的待办项容易淹没在各种细节中看不到全貌，因而难以排列优先级</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不能明显地聚焦于用户需求</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很难了解不同粒度故事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史诗故事、主题故事以及故事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之间的关系</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不能方便地了解系统提供的功能的完整性</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不能方便地了解系统提供的工作流以及价值流</a:t>
            </a:r>
            <a:r>
              <a:rPr lang="zh-CN" altLang="en-US" dirty="0" smtClean="0"/>
              <a:t/>
            </a:r>
            <a:br>
              <a:rPr lang="zh-CN" altLang="en-US" dirty="0" smtClean="0"/>
            </a:b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不能方便地利用递增和迭代的方式去确定发布计划以及发布目标</a:t>
            </a:r>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73</a:t>
            </a:fld>
            <a:endParaRPr lang="zh-CN" altLang="en-US"/>
          </a:p>
        </p:txBody>
      </p:sp>
    </p:spTree>
    <p:extLst>
      <p:ext uri="{BB962C8B-B14F-4D97-AF65-F5344CB8AC3E}">
        <p14:creationId xmlns:p14="http://schemas.microsoft.com/office/powerpoint/2010/main" val="14818494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74</a:t>
            </a:fld>
            <a:endParaRPr lang="zh-CN" altLang="en-US"/>
          </a:p>
        </p:txBody>
      </p:sp>
    </p:spTree>
    <p:extLst>
      <p:ext uri="{BB962C8B-B14F-4D97-AF65-F5344CB8AC3E}">
        <p14:creationId xmlns:p14="http://schemas.microsoft.com/office/powerpoint/2010/main" val="27745600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75</a:t>
            </a:fld>
            <a:endParaRPr lang="zh-CN" altLang="en-US"/>
          </a:p>
        </p:txBody>
      </p:sp>
    </p:spTree>
    <p:extLst>
      <p:ext uri="{BB962C8B-B14F-4D97-AF65-F5344CB8AC3E}">
        <p14:creationId xmlns:p14="http://schemas.microsoft.com/office/powerpoint/2010/main" val="17689839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76</a:t>
            </a:fld>
            <a:endParaRPr lang="zh-CN" altLang="en-US"/>
          </a:p>
        </p:txBody>
      </p:sp>
    </p:spTree>
    <p:extLst>
      <p:ext uri="{BB962C8B-B14F-4D97-AF65-F5344CB8AC3E}">
        <p14:creationId xmlns:p14="http://schemas.microsoft.com/office/powerpoint/2010/main" val="353593927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77</a:t>
            </a:fld>
            <a:endParaRPr lang="zh-CN" altLang="en-US"/>
          </a:p>
        </p:txBody>
      </p:sp>
    </p:spTree>
    <p:extLst>
      <p:ext uri="{BB962C8B-B14F-4D97-AF65-F5344CB8AC3E}">
        <p14:creationId xmlns:p14="http://schemas.microsoft.com/office/powerpoint/2010/main" val="12742459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78</a:t>
            </a:fld>
            <a:endParaRPr lang="zh-CN" altLang="en-US"/>
          </a:p>
        </p:txBody>
      </p:sp>
    </p:spTree>
    <p:extLst>
      <p:ext uri="{BB962C8B-B14F-4D97-AF65-F5344CB8AC3E}">
        <p14:creationId xmlns:p14="http://schemas.microsoft.com/office/powerpoint/2010/main" val="12067993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79</a:t>
            </a:fld>
            <a:endParaRPr lang="zh-CN" altLang="en-US"/>
          </a:p>
        </p:txBody>
      </p:sp>
    </p:spTree>
    <p:extLst>
      <p:ext uri="{BB962C8B-B14F-4D97-AF65-F5344CB8AC3E}">
        <p14:creationId xmlns:p14="http://schemas.microsoft.com/office/powerpoint/2010/main" val="1796808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a:t>
            </a:fld>
            <a:endParaRPr lang="zh-CN" altLang="en-US"/>
          </a:p>
        </p:txBody>
      </p:sp>
    </p:spTree>
    <p:extLst>
      <p:ext uri="{BB962C8B-B14F-4D97-AF65-F5344CB8AC3E}">
        <p14:creationId xmlns:p14="http://schemas.microsoft.com/office/powerpoint/2010/main" val="41484117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80</a:t>
            </a:fld>
            <a:endParaRPr lang="zh-CN" altLang="en-US"/>
          </a:p>
        </p:txBody>
      </p:sp>
    </p:spTree>
    <p:extLst>
      <p:ext uri="{BB962C8B-B14F-4D97-AF65-F5344CB8AC3E}">
        <p14:creationId xmlns:p14="http://schemas.microsoft.com/office/powerpoint/2010/main" val="10069685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81</a:t>
            </a:fld>
            <a:endParaRPr lang="zh-CN" altLang="en-US"/>
          </a:p>
        </p:txBody>
      </p:sp>
    </p:spTree>
    <p:extLst>
      <p:ext uri="{BB962C8B-B14F-4D97-AF65-F5344CB8AC3E}">
        <p14:creationId xmlns:p14="http://schemas.microsoft.com/office/powerpoint/2010/main" val="36556270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82</a:t>
            </a:fld>
            <a:endParaRPr lang="zh-CN" altLang="en-US"/>
          </a:p>
        </p:txBody>
      </p:sp>
    </p:spTree>
    <p:extLst>
      <p:ext uri="{BB962C8B-B14F-4D97-AF65-F5344CB8AC3E}">
        <p14:creationId xmlns:p14="http://schemas.microsoft.com/office/powerpoint/2010/main" val="5757971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83</a:t>
            </a:fld>
            <a:endParaRPr lang="zh-CN" altLang="en-US"/>
          </a:p>
        </p:txBody>
      </p:sp>
    </p:spTree>
    <p:extLst>
      <p:ext uri="{BB962C8B-B14F-4D97-AF65-F5344CB8AC3E}">
        <p14:creationId xmlns:p14="http://schemas.microsoft.com/office/powerpoint/2010/main" val="6287856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84</a:t>
            </a:fld>
            <a:endParaRPr lang="zh-CN" altLang="en-US"/>
          </a:p>
        </p:txBody>
      </p:sp>
    </p:spTree>
    <p:extLst>
      <p:ext uri="{BB962C8B-B14F-4D97-AF65-F5344CB8AC3E}">
        <p14:creationId xmlns:p14="http://schemas.microsoft.com/office/powerpoint/2010/main" val="90542308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85</a:t>
            </a:fld>
            <a:endParaRPr lang="zh-CN" altLang="en-US"/>
          </a:p>
        </p:txBody>
      </p:sp>
    </p:spTree>
    <p:extLst>
      <p:ext uri="{BB962C8B-B14F-4D97-AF65-F5344CB8AC3E}">
        <p14:creationId xmlns:p14="http://schemas.microsoft.com/office/powerpoint/2010/main" val="257531056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86</a:t>
            </a:fld>
            <a:endParaRPr lang="zh-CN" altLang="en-US"/>
          </a:p>
        </p:txBody>
      </p:sp>
    </p:spTree>
    <p:extLst>
      <p:ext uri="{BB962C8B-B14F-4D97-AF65-F5344CB8AC3E}">
        <p14:creationId xmlns:p14="http://schemas.microsoft.com/office/powerpoint/2010/main" val="241232640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87</a:t>
            </a:fld>
            <a:endParaRPr lang="zh-CN" altLang="en-US"/>
          </a:p>
        </p:txBody>
      </p:sp>
    </p:spTree>
    <p:extLst>
      <p:ext uri="{BB962C8B-B14F-4D97-AF65-F5344CB8AC3E}">
        <p14:creationId xmlns:p14="http://schemas.microsoft.com/office/powerpoint/2010/main" val="10865806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承诺</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愿意对目标做出承诺</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专注</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把你的心思和能力都用到你承诺的工作上去</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开放</a:t>
            </a:r>
            <a:r>
              <a:rPr lang="en-US" altLang="zh-CN" dirty="0" smtClean="0">
                <a:latin typeface="Calibri" panose="020F0502020204030204" pitchFamily="34" charset="0"/>
                <a:ea typeface="微软雅黑" panose="020B0503020204020204" pitchFamily="34" charset="-122"/>
              </a:rPr>
              <a:t>–Scrum </a:t>
            </a:r>
            <a:r>
              <a:rPr lang="zh-CN" altLang="en-US" dirty="0" smtClean="0">
                <a:latin typeface="微软雅黑" panose="020B0503020204020204" pitchFamily="34" charset="-122"/>
                <a:ea typeface="微软雅黑" panose="020B0503020204020204" pitchFamily="34" charset="-122"/>
              </a:rPr>
              <a:t>把项目中的一切开放给每个人看</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尊重</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每个人都有他独特的背景和经验</a:t>
            </a:r>
          </a:p>
          <a:p>
            <a:r>
              <a:rPr lang="en-US" altLang="zh-CN" dirty="0" smtClean="0">
                <a:latin typeface="Arial" panose="020B060402020202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勇气</a:t>
            </a:r>
            <a:r>
              <a:rPr lang="en-US" altLang="zh-CN" dirty="0" smtClean="0">
                <a:latin typeface="Calibri" panose="020F0502020204030204" pitchFamily="34" charset="0"/>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有勇气做出承诺，履行承诺，接受别人的尊重</a:t>
            </a:r>
          </a:p>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88</a:t>
            </a:fld>
            <a:endParaRPr lang="zh-CN" altLang="en-US"/>
          </a:p>
        </p:txBody>
      </p:sp>
    </p:spTree>
    <p:extLst>
      <p:ext uri="{BB962C8B-B14F-4D97-AF65-F5344CB8AC3E}">
        <p14:creationId xmlns:p14="http://schemas.microsoft.com/office/powerpoint/2010/main" val="2189440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89</a:t>
            </a:fld>
            <a:endParaRPr lang="zh-CN" altLang="en-US"/>
          </a:p>
        </p:txBody>
      </p:sp>
    </p:spTree>
    <p:extLst>
      <p:ext uri="{BB962C8B-B14F-4D97-AF65-F5344CB8AC3E}">
        <p14:creationId xmlns:p14="http://schemas.microsoft.com/office/powerpoint/2010/main" val="3161724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9</a:t>
            </a:fld>
            <a:endParaRPr lang="zh-CN" altLang="en-US"/>
          </a:p>
        </p:txBody>
      </p:sp>
    </p:spTree>
    <p:extLst>
      <p:ext uri="{BB962C8B-B14F-4D97-AF65-F5344CB8AC3E}">
        <p14:creationId xmlns:p14="http://schemas.microsoft.com/office/powerpoint/2010/main" val="14176231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90</a:t>
            </a:fld>
            <a:endParaRPr lang="zh-CN" altLang="en-US"/>
          </a:p>
        </p:txBody>
      </p:sp>
    </p:spTree>
    <p:extLst>
      <p:ext uri="{BB962C8B-B14F-4D97-AF65-F5344CB8AC3E}">
        <p14:creationId xmlns:p14="http://schemas.microsoft.com/office/powerpoint/2010/main" val="2837869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91</a:t>
            </a:fld>
            <a:endParaRPr lang="zh-CN" altLang="en-US"/>
          </a:p>
        </p:txBody>
      </p:sp>
    </p:spTree>
    <p:extLst>
      <p:ext uri="{BB962C8B-B14F-4D97-AF65-F5344CB8AC3E}">
        <p14:creationId xmlns:p14="http://schemas.microsoft.com/office/powerpoint/2010/main" val="54588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92</a:t>
            </a:fld>
            <a:endParaRPr lang="zh-CN" altLang="en-US"/>
          </a:p>
        </p:txBody>
      </p:sp>
    </p:spTree>
    <p:extLst>
      <p:ext uri="{BB962C8B-B14F-4D97-AF65-F5344CB8AC3E}">
        <p14:creationId xmlns:p14="http://schemas.microsoft.com/office/powerpoint/2010/main" val="31540045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93</a:t>
            </a:fld>
            <a:endParaRPr lang="zh-CN" altLang="en-US"/>
          </a:p>
        </p:txBody>
      </p:sp>
    </p:spTree>
    <p:extLst>
      <p:ext uri="{BB962C8B-B14F-4D97-AF65-F5344CB8AC3E}">
        <p14:creationId xmlns:p14="http://schemas.microsoft.com/office/powerpoint/2010/main" val="39557590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AA47F99-6ADC-4C80-99B3-D41D132752F1}" type="slidenum">
              <a:rPr lang="zh-CN" altLang="en-US" smtClean="0"/>
              <a:t>94</a:t>
            </a:fld>
            <a:endParaRPr lang="zh-CN" altLang="en-US"/>
          </a:p>
        </p:txBody>
      </p:sp>
    </p:spTree>
    <p:extLst>
      <p:ext uri="{BB962C8B-B14F-4D97-AF65-F5344CB8AC3E}">
        <p14:creationId xmlns:p14="http://schemas.microsoft.com/office/powerpoint/2010/main" val="2951939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95</a:t>
            </a:fld>
            <a:endParaRPr lang="zh-CN" altLang="en-US"/>
          </a:p>
        </p:txBody>
      </p:sp>
    </p:spTree>
    <p:extLst>
      <p:ext uri="{BB962C8B-B14F-4D97-AF65-F5344CB8AC3E}">
        <p14:creationId xmlns:p14="http://schemas.microsoft.com/office/powerpoint/2010/main" val="87094699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96</a:t>
            </a:fld>
            <a:endParaRPr lang="zh-CN" altLang="en-US"/>
          </a:p>
        </p:txBody>
      </p:sp>
    </p:spTree>
    <p:extLst>
      <p:ext uri="{BB962C8B-B14F-4D97-AF65-F5344CB8AC3E}">
        <p14:creationId xmlns:p14="http://schemas.microsoft.com/office/powerpoint/2010/main" val="401640777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97</a:t>
            </a:fld>
            <a:endParaRPr lang="zh-CN" altLang="en-US"/>
          </a:p>
        </p:txBody>
      </p:sp>
    </p:spTree>
    <p:extLst>
      <p:ext uri="{BB962C8B-B14F-4D97-AF65-F5344CB8AC3E}">
        <p14:creationId xmlns:p14="http://schemas.microsoft.com/office/powerpoint/2010/main" val="18155217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98</a:t>
            </a:fld>
            <a:endParaRPr lang="zh-CN" altLang="en-US"/>
          </a:p>
        </p:txBody>
      </p:sp>
    </p:spTree>
    <p:extLst>
      <p:ext uri="{BB962C8B-B14F-4D97-AF65-F5344CB8AC3E}">
        <p14:creationId xmlns:p14="http://schemas.microsoft.com/office/powerpoint/2010/main" val="389599230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AA47F99-6ADC-4C80-99B3-D41D132752F1}" type="slidenum">
              <a:rPr lang="zh-CN" altLang="en-US" smtClean="0"/>
              <a:t>99</a:t>
            </a:fld>
            <a:endParaRPr lang="zh-CN" altLang="en-US"/>
          </a:p>
        </p:txBody>
      </p:sp>
    </p:spTree>
    <p:extLst>
      <p:ext uri="{BB962C8B-B14F-4D97-AF65-F5344CB8AC3E}">
        <p14:creationId xmlns:p14="http://schemas.microsoft.com/office/powerpoint/2010/main" val="246192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24548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31A8091-7EE4-41B5-8137-A62B04FCA6E6}" type="datetimeFigureOut">
              <a:rPr lang="zh-CN" altLang="en-US" smtClean="0"/>
              <a:t>2018/11/5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8AA5FA-60D0-45B3-9A54-CD9302FF9B70}" type="slidenum">
              <a:rPr lang="zh-CN" altLang="en-US" smtClean="0"/>
              <a:t>‹#›</a:t>
            </a:fld>
            <a:endParaRPr lang="zh-CN" altLang="en-US"/>
          </a:p>
        </p:txBody>
      </p:sp>
    </p:spTree>
    <p:extLst>
      <p:ext uri="{BB962C8B-B14F-4D97-AF65-F5344CB8AC3E}">
        <p14:creationId xmlns:p14="http://schemas.microsoft.com/office/powerpoint/2010/main" val="37786084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31A8091-7EE4-41B5-8137-A62B04FCA6E6}" type="datetimeFigureOut">
              <a:rPr lang="zh-CN" altLang="en-US" smtClean="0"/>
              <a:t>2018/11/5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8AA5FA-60D0-45B3-9A54-CD9302FF9B70}" type="slidenum">
              <a:rPr lang="zh-CN" altLang="en-US" smtClean="0"/>
              <a:t>‹#›</a:t>
            </a:fld>
            <a:endParaRPr lang="zh-CN" altLang="en-US"/>
          </a:p>
        </p:txBody>
      </p:sp>
    </p:spTree>
    <p:extLst>
      <p:ext uri="{BB962C8B-B14F-4D97-AF65-F5344CB8AC3E}">
        <p14:creationId xmlns:p14="http://schemas.microsoft.com/office/powerpoint/2010/main" val="187462522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15" name="TextBox 14"/>
          <p:cNvSpPr txBox="1"/>
          <p:nvPr userDrawn="1"/>
        </p:nvSpPr>
        <p:spPr>
          <a:xfrm>
            <a:off x="3131840" y="409253"/>
            <a:ext cx="2880320" cy="600164"/>
          </a:xfrm>
          <a:prstGeom prst="rect">
            <a:avLst/>
          </a:prstGeom>
          <a:noFill/>
        </p:spPr>
        <p:txBody>
          <a:bodyPr wrap="square" rtlCol="0">
            <a:spAutoFit/>
          </a:bodyPr>
          <a:lstStyle/>
          <a:p>
            <a:pPr algn="ctr"/>
            <a:r>
              <a:rPr lang="zh-CN" altLang="en-US" sz="2100" dirty="0" smtClean="0">
                <a:solidFill>
                  <a:schemeClr val="accent3"/>
                </a:solidFill>
              </a:rPr>
              <a:t>单击输入标题</a:t>
            </a:r>
            <a:endParaRPr lang="en-US" altLang="zh-CN" sz="2100" dirty="0" smtClean="0">
              <a:solidFill>
                <a:schemeClr val="accent3"/>
              </a:solidFill>
            </a:endParaRPr>
          </a:p>
          <a:p>
            <a:pPr algn="ctr"/>
            <a:r>
              <a:rPr lang="zh-CN" altLang="en-US" sz="1100" dirty="0" smtClean="0">
                <a:solidFill>
                  <a:schemeClr val="tx1">
                    <a:lumMod val="65000"/>
                    <a:lumOff val="35000"/>
                  </a:schemeClr>
                </a:solidFill>
              </a:rPr>
              <a:t>单击此处添加副标题或详细文本描述</a:t>
            </a:r>
            <a:endParaRPr lang="zh-CN" altLang="en-US" sz="1100" dirty="0">
              <a:solidFill>
                <a:schemeClr val="tx1">
                  <a:lumMod val="65000"/>
                  <a:lumOff val="35000"/>
                </a:schemeClr>
              </a:solidFill>
            </a:endParaRPr>
          </a:p>
        </p:txBody>
      </p:sp>
      <p:sp>
        <p:nvSpPr>
          <p:cNvPr id="16" name="TextBox 15"/>
          <p:cNvSpPr txBox="1"/>
          <p:nvPr userDrawn="1"/>
        </p:nvSpPr>
        <p:spPr>
          <a:xfrm>
            <a:off x="3131840" y="4587974"/>
            <a:ext cx="2880320" cy="338554"/>
          </a:xfrm>
          <a:prstGeom prst="rect">
            <a:avLst/>
          </a:prstGeom>
          <a:noFill/>
        </p:spPr>
        <p:txBody>
          <a:bodyPr wrap="square" rtlCol="0">
            <a:spAutoFit/>
          </a:bodyPr>
          <a:lstStyle/>
          <a:p>
            <a:pPr algn="ctr"/>
            <a:r>
              <a:rPr lang="en-US" altLang="zh-CN" sz="800" dirty="0" smtClean="0">
                <a:ln>
                  <a:noFill/>
                </a:ln>
                <a:solidFill>
                  <a:schemeClr val="accent3"/>
                </a:solidFill>
              </a:rPr>
              <a:t>www.</a:t>
            </a:r>
            <a:r>
              <a:rPr lang="zh-CN" altLang="en-US" sz="800" dirty="0" smtClean="0">
                <a:ln>
                  <a:noFill/>
                </a:ln>
                <a:solidFill>
                  <a:schemeClr val="accent3"/>
                </a:solidFill>
              </a:rPr>
              <a:t>企业网站</a:t>
            </a:r>
            <a:r>
              <a:rPr lang="en-US" altLang="zh-CN" sz="800" dirty="0" smtClean="0">
                <a:ln>
                  <a:noFill/>
                </a:ln>
                <a:solidFill>
                  <a:schemeClr val="accent3"/>
                </a:solidFill>
              </a:rPr>
              <a:t>.com</a:t>
            </a:r>
          </a:p>
          <a:p>
            <a:pPr algn="ctr"/>
            <a:r>
              <a:rPr lang="zh-CN" altLang="en-US" sz="800" dirty="0" smtClean="0">
                <a:solidFill>
                  <a:schemeClr val="tx1">
                    <a:lumMod val="65000"/>
                    <a:lumOff val="35000"/>
                  </a:schemeClr>
                </a:solidFill>
              </a:rPr>
              <a:t>企业名称</a:t>
            </a:r>
            <a:r>
              <a:rPr lang="en-US" altLang="zh-CN" sz="800" dirty="0" smtClean="0">
                <a:solidFill>
                  <a:schemeClr val="tx1">
                    <a:lumMod val="65000"/>
                    <a:lumOff val="35000"/>
                  </a:schemeClr>
                </a:solidFill>
              </a:rPr>
              <a:t>/</a:t>
            </a:r>
            <a:r>
              <a:rPr lang="zh-CN" altLang="en-US" sz="800" dirty="0" smtClean="0">
                <a:solidFill>
                  <a:schemeClr val="tx1">
                    <a:lumMod val="65000"/>
                    <a:lumOff val="35000"/>
                  </a:schemeClr>
                </a:solidFill>
              </a:rPr>
              <a:t>宣传口号</a:t>
            </a:r>
            <a:r>
              <a:rPr lang="en-US" altLang="zh-CN" sz="800" dirty="0" smtClean="0">
                <a:solidFill>
                  <a:schemeClr val="tx1">
                    <a:lumMod val="65000"/>
                    <a:lumOff val="35000"/>
                  </a:schemeClr>
                </a:solidFill>
              </a:rPr>
              <a:t>/</a:t>
            </a:r>
            <a:r>
              <a:rPr lang="zh-CN" altLang="en-US" sz="800" dirty="0" smtClean="0">
                <a:solidFill>
                  <a:schemeClr val="tx1">
                    <a:lumMod val="65000"/>
                    <a:lumOff val="35000"/>
                  </a:schemeClr>
                </a:solidFill>
              </a:rPr>
              <a:t>企业标题</a:t>
            </a:r>
            <a:endParaRPr lang="zh-CN" altLang="en-US" sz="800" dirty="0">
              <a:solidFill>
                <a:schemeClr val="tx1">
                  <a:lumMod val="65000"/>
                  <a:lumOff val="35000"/>
                </a:schemeClr>
              </a:solidFill>
            </a:endParaRPr>
          </a:p>
        </p:txBody>
      </p:sp>
      <p:grpSp>
        <p:nvGrpSpPr>
          <p:cNvPr id="17" name="组合 16"/>
          <p:cNvGrpSpPr/>
          <p:nvPr userDrawn="1"/>
        </p:nvGrpSpPr>
        <p:grpSpPr>
          <a:xfrm>
            <a:off x="3419872" y="339502"/>
            <a:ext cx="246466" cy="384285"/>
            <a:chOff x="3579019" y="293633"/>
            <a:chExt cx="361957" cy="564356"/>
          </a:xfrm>
        </p:grpSpPr>
        <p:sp>
          <p:nvSpPr>
            <p:cNvPr id="18" name="任意多边形 17"/>
            <p:cNvSpPr/>
            <p:nvPr/>
          </p:nvSpPr>
          <p:spPr>
            <a:xfrm>
              <a:off x="3579019" y="433388"/>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661175" y="481752"/>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3594504" y="293633"/>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3795720" y="507901"/>
              <a:ext cx="145256" cy="235743"/>
            </a:xfrm>
            <a:custGeom>
              <a:avLst/>
              <a:gdLst>
                <a:gd name="connsiteX0" fmla="*/ 0 w 230981"/>
                <a:gd name="connsiteY0" fmla="*/ 0 h 376237"/>
                <a:gd name="connsiteX1" fmla="*/ 230981 w 230981"/>
                <a:gd name="connsiteY1" fmla="*/ 376237 h 376237"/>
                <a:gd name="connsiteX0" fmla="*/ 0 w 145256"/>
                <a:gd name="connsiteY0" fmla="*/ 0 h 235743"/>
                <a:gd name="connsiteX1" fmla="*/ 145256 w 145256"/>
                <a:gd name="connsiteY1" fmla="*/ 235743 h 235743"/>
              </a:gdLst>
              <a:ahLst/>
              <a:cxnLst>
                <a:cxn ang="0">
                  <a:pos x="connsiteX0" y="connsiteY0"/>
                </a:cxn>
                <a:cxn ang="0">
                  <a:pos x="connsiteX1" y="connsiteY1"/>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userDrawn="1"/>
        </p:nvGrpSpPr>
        <p:grpSpPr>
          <a:xfrm flipH="1">
            <a:off x="5477662" y="339502"/>
            <a:ext cx="246466" cy="384285"/>
            <a:chOff x="3579019" y="293633"/>
            <a:chExt cx="361957" cy="564356"/>
          </a:xfrm>
        </p:grpSpPr>
        <p:sp>
          <p:nvSpPr>
            <p:cNvPr id="23" name="任意多边形 22"/>
            <p:cNvSpPr/>
            <p:nvPr/>
          </p:nvSpPr>
          <p:spPr>
            <a:xfrm>
              <a:off x="3579019" y="433388"/>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3661175" y="481752"/>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3594504" y="293633"/>
              <a:ext cx="230981" cy="376237"/>
            </a:xfrm>
            <a:custGeom>
              <a:avLst/>
              <a:gdLst>
                <a:gd name="connsiteX0" fmla="*/ 0 w 230981"/>
                <a:gd name="connsiteY0" fmla="*/ 0 h 376237"/>
                <a:gd name="connsiteX1" fmla="*/ 230981 w 230981"/>
                <a:gd name="connsiteY1" fmla="*/ 376237 h 376237"/>
              </a:gdLst>
              <a:ahLst/>
              <a:cxnLst>
                <a:cxn ang="0">
                  <a:pos x="connsiteX0" y="connsiteY0"/>
                </a:cxn>
                <a:cxn ang="0">
                  <a:pos x="connsiteX1" y="connsiteY1"/>
                </a:cxn>
              </a:cxnLst>
              <a:rect l="l" t="t" r="r" b="b"/>
              <a:pathLst>
                <a:path w="230981" h="376237">
                  <a:moveTo>
                    <a:pt x="0" y="0"/>
                  </a:moveTo>
                  <a:lnTo>
                    <a:pt x="230981" y="376237"/>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3795720" y="507901"/>
              <a:ext cx="145256" cy="235743"/>
            </a:xfrm>
            <a:custGeom>
              <a:avLst/>
              <a:gdLst>
                <a:gd name="connsiteX0" fmla="*/ 0 w 230981"/>
                <a:gd name="connsiteY0" fmla="*/ 0 h 376237"/>
                <a:gd name="connsiteX1" fmla="*/ 230981 w 230981"/>
                <a:gd name="connsiteY1" fmla="*/ 376237 h 376237"/>
                <a:gd name="connsiteX0" fmla="*/ 0 w 145256"/>
                <a:gd name="connsiteY0" fmla="*/ 0 h 235743"/>
                <a:gd name="connsiteX1" fmla="*/ 145256 w 145256"/>
                <a:gd name="connsiteY1" fmla="*/ 235743 h 235743"/>
              </a:gdLst>
              <a:ahLst/>
              <a:cxnLst>
                <a:cxn ang="0">
                  <a:pos x="connsiteX0" y="connsiteY0"/>
                </a:cxn>
                <a:cxn ang="0">
                  <a:pos x="connsiteX1" y="connsiteY1"/>
                </a:cxn>
              </a:cxnLst>
              <a:rect l="l" t="t" r="r" b="b"/>
              <a:pathLst>
                <a:path w="145256" h="235743">
                  <a:moveTo>
                    <a:pt x="0" y="0"/>
                  </a:moveTo>
                  <a:lnTo>
                    <a:pt x="145256" y="235743"/>
                  </a:lnTo>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7" name="直接连接符 26"/>
          <p:cNvCxnSpPr/>
          <p:nvPr userDrawn="1"/>
        </p:nvCxnSpPr>
        <p:spPr>
          <a:xfrm flipH="1">
            <a:off x="526183" y="690855"/>
            <a:ext cx="3140155"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flipH="1">
            <a:off x="5477662" y="690855"/>
            <a:ext cx="3140157"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userDrawn="1"/>
        </p:nvCxnSpPr>
        <p:spPr>
          <a:xfrm flipH="1">
            <a:off x="526184" y="4749606"/>
            <a:ext cx="332573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userDrawn="1"/>
        </p:nvCxnSpPr>
        <p:spPr>
          <a:xfrm flipH="1">
            <a:off x="5292080" y="4749606"/>
            <a:ext cx="3325740"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02808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8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88000">
                                          <p:cBhvr additive="base">
                                            <p:cTn id="7" dur="500" fill="hold"/>
                                            <p:tgtEl>
                                              <p:spTgt spid="15"/>
                                            </p:tgtEl>
                                            <p:attrNameLst>
                                              <p:attrName>ppt_x</p:attrName>
                                            </p:attrNameLst>
                                          </p:cBhvr>
                                          <p:tavLst>
                                            <p:tav tm="0">
                                              <p:val>
                                                <p:strVal val="#ppt_x"/>
                                              </p:val>
                                            </p:tav>
                                            <p:tav tm="100000">
                                              <p:val>
                                                <p:strVal val="#ppt_x"/>
                                              </p:val>
                                            </p:tav>
                                          </p:tavLst>
                                        </p:anim>
                                        <p:anim calcmode="lin" valueType="num" p14:bounceEnd="88000">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14:presetBounceEnd="88000">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14:bounceEnd="88000">
                                          <p:cBhvr additive="base">
                                            <p:cTn id="11" dur="500" fill="hold"/>
                                            <p:tgtEl>
                                              <p:spTgt spid="16"/>
                                            </p:tgtEl>
                                            <p:attrNameLst>
                                              <p:attrName>ppt_x</p:attrName>
                                            </p:attrNameLst>
                                          </p:cBhvr>
                                          <p:tavLst>
                                            <p:tav tm="0">
                                              <p:val>
                                                <p:strVal val="#ppt_x"/>
                                              </p:val>
                                            </p:tav>
                                            <p:tav tm="100000">
                                              <p:val>
                                                <p:strVal val="#ppt_x"/>
                                              </p:val>
                                            </p:tav>
                                          </p:tavLst>
                                        </p:anim>
                                        <p:anim calcmode="lin" valueType="num" p14:bounceEnd="88000">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2" fill="hold" nodeType="afterEffect" p14:presetBounceEnd="88000">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14:bounceEnd="88000">
                                          <p:cBhvr additive="base">
                                            <p:cTn id="16" dur="500" fill="hold"/>
                                            <p:tgtEl>
                                              <p:spTgt spid="22"/>
                                            </p:tgtEl>
                                            <p:attrNameLst>
                                              <p:attrName>ppt_x</p:attrName>
                                            </p:attrNameLst>
                                          </p:cBhvr>
                                          <p:tavLst>
                                            <p:tav tm="0">
                                              <p:val>
                                                <p:strVal val="0-#ppt_w/2"/>
                                              </p:val>
                                            </p:tav>
                                            <p:tav tm="100000">
                                              <p:val>
                                                <p:strVal val="#ppt_x"/>
                                              </p:val>
                                            </p:tav>
                                          </p:tavLst>
                                        </p:anim>
                                        <p:anim calcmode="lin" valueType="num" p14:bounceEnd="88000">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14:presetBounceEnd="88000">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14:bounceEnd="88000">
                                          <p:cBhvr additive="base">
                                            <p:cTn id="20" dur="500" fill="hold"/>
                                            <p:tgtEl>
                                              <p:spTgt spid="17"/>
                                            </p:tgtEl>
                                            <p:attrNameLst>
                                              <p:attrName>ppt_x</p:attrName>
                                            </p:attrNameLst>
                                          </p:cBhvr>
                                          <p:tavLst>
                                            <p:tav tm="0">
                                              <p:val>
                                                <p:strVal val="1+#ppt_w/2"/>
                                              </p:val>
                                            </p:tav>
                                            <p:tav tm="100000">
                                              <p:val>
                                                <p:strVal val="#ppt_x"/>
                                              </p:val>
                                            </p:tav>
                                          </p:tavLst>
                                        </p:anim>
                                        <p:anim calcmode="lin" valueType="num" p14:bounceEnd="88000">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par>
                                    <p:cTn id="29" presetID="22" presetClass="entr" presetSubtype="2"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par>
                                    <p:cTn id="32" presetID="2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2"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500" fill="hold"/>
                                            <p:tgtEl>
                                              <p:spTgt spid="22"/>
                                            </p:tgtEl>
                                            <p:attrNameLst>
                                              <p:attrName>ppt_x</p:attrName>
                                            </p:attrNameLst>
                                          </p:cBhvr>
                                          <p:tavLst>
                                            <p:tav tm="0">
                                              <p:val>
                                                <p:strVal val="0-#ppt_w/2"/>
                                              </p:val>
                                            </p:tav>
                                            <p:tav tm="100000">
                                              <p:val>
                                                <p:strVal val="#ppt_x"/>
                                              </p:val>
                                            </p:tav>
                                          </p:tavLst>
                                        </p:anim>
                                        <p:anim calcmode="lin" valueType="num">
                                          <p:cBhvr additive="base">
                                            <p:cTn id="17" dur="500" fill="hold"/>
                                            <p:tgtEl>
                                              <p:spTgt spid="22"/>
                                            </p:tgtEl>
                                            <p:attrNameLst>
                                              <p:attrName>ppt_y</p:attrName>
                                            </p:attrNameLst>
                                          </p:cBhvr>
                                          <p:tavLst>
                                            <p:tav tm="0">
                                              <p:val>
                                                <p:strVal val="1+#ppt_h/2"/>
                                              </p:val>
                                            </p:tav>
                                            <p:tav tm="100000">
                                              <p:val>
                                                <p:strVal val="#ppt_y"/>
                                              </p:val>
                                            </p:tav>
                                          </p:tavLst>
                                        </p:anim>
                                      </p:childTnLst>
                                    </p:cTn>
                                  </p:par>
                                  <p:par>
                                    <p:cTn id="18" presetID="2" presetClass="entr" presetSubtype="6"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par>
                                    <p:cTn id="26" presetID="22" presetClass="entr" presetSubtype="2"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par>
                                    <p:cTn id="29" presetID="22" presetClass="entr" presetSubtype="2"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right)">
                                          <p:cBhvr>
                                            <p:cTn id="31" dur="500"/>
                                            <p:tgtEl>
                                              <p:spTgt spid="29"/>
                                            </p:tgtEl>
                                          </p:cBhvr>
                                        </p:animEffect>
                                      </p:childTnLst>
                                    </p:cTn>
                                  </p:par>
                                  <p:par>
                                    <p:cTn id="32" presetID="22" presetClass="entr" presetSubtype="8"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6427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4" name="直接连接符 3"/>
          <p:cNvCxnSpPr/>
          <p:nvPr userDrawn="1"/>
        </p:nvCxnSpPr>
        <p:spPr>
          <a:xfrm>
            <a:off x="0" y="555526"/>
            <a:ext cx="9144000" cy="0"/>
          </a:xfrm>
          <a:prstGeom prst="line">
            <a:avLst/>
          </a:prstGeom>
          <a:ln w="22225">
            <a:solidFill>
              <a:srgbClr val="96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3412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31A8091-7EE4-41B5-8137-A62B04FCA6E6}" type="datetimeFigureOut">
              <a:rPr lang="zh-CN" altLang="en-US" smtClean="0"/>
              <a:t>2018/11/5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8AA5FA-60D0-45B3-9A54-CD9302FF9B70}" type="slidenum">
              <a:rPr lang="zh-CN" altLang="en-US" smtClean="0"/>
              <a:t>‹#›</a:t>
            </a:fld>
            <a:endParaRPr lang="zh-CN" altLang="en-US"/>
          </a:p>
        </p:txBody>
      </p:sp>
    </p:spTree>
    <p:extLst>
      <p:ext uri="{BB962C8B-B14F-4D97-AF65-F5344CB8AC3E}">
        <p14:creationId xmlns:p14="http://schemas.microsoft.com/office/powerpoint/2010/main" val="19857597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31A8091-7EE4-41B5-8137-A62B04FCA6E6}" type="datetimeFigureOut">
              <a:rPr lang="zh-CN" altLang="en-US" smtClean="0"/>
              <a:t>2018/11/5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8AA5FA-60D0-45B3-9A54-CD9302FF9B70}" type="slidenum">
              <a:rPr lang="zh-CN" altLang="en-US" smtClean="0"/>
              <a:t>‹#›</a:t>
            </a:fld>
            <a:endParaRPr lang="zh-CN" altLang="en-US"/>
          </a:p>
        </p:txBody>
      </p:sp>
    </p:spTree>
    <p:extLst>
      <p:ext uri="{BB962C8B-B14F-4D97-AF65-F5344CB8AC3E}">
        <p14:creationId xmlns:p14="http://schemas.microsoft.com/office/powerpoint/2010/main" val="36586446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31A8091-7EE4-41B5-8137-A62B04FCA6E6}" type="datetimeFigureOut">
              <a:rPr lang="zh-CN" altLang="en-US" smtClean="0"/>
              <a:t>2018/11/5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8AA5FA-60D0-45B3-9A54-CD9302FF9B70}" type="slidenum">
              <a:rPr lang="zh-CN" altLang="en-US" smtClean="0"/>
              <a:t>‹#›</a:t>
            </a:fld>
            <a:endParaRPr lang="zh-CN" altLang="en-US"/>
          </a:p>
        </p:txBody>
      </p:sp>
    </p:spTree>
    <p:extLst>
      <p:ext uri="{BB962C8B-B14F-4D97-AF65-F5344CB8AC3E}">
        <p14:creationId xmlns:p14="http://schemas.microsoft.com/office/powerpoint/2010/main" val="74033186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31A8091-7EE4-41B5-8137-A62B04FCA6E6}" type="datetimeFigureOut">
              <a:rPr lang="zh-CN" altLang="en-US" smtClean="0"/>
              <a:t>2018/11/5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8AA5FA-60D0-45B3-9A54-CD9302FF9B70}" type="slidenum">
              <a:rPr lang="zh-CN" altLang="en-US" smtClean="0"/>
              <a:t>‹#›</a:t>
            </a:fld>
            <a:endParaRPr lang="zh-CN" altLang="en-US"/>
          </a:p>
        </p:txBody>
      </p:sp>
    </p:spTree>
    <p:extLst>
      <p:ext uri="{BB962C8B-B14F-4D97-AF65-F5344CB8AC3E}">
        <p14:creationId xmlns:p14="http://schemas.microsoft.com/office/powerpoint/2010/main" val="344405582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31A8091-7EE4-41B5-8137-A62B04FCA6E6}" type="datetimeFigureOut">
              <a:rPr lang="zh-CN" altLang="en-US" smtClean="0"/>
              <a:t>2018/11/5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8AA5FA-60D0-45B3-9A54-CD9302FF9B70}" type="slidenum">
              <a:rPr lang="zh-CN" altLang="en-US" smtClean="0"/>
              <a:t>‹#›</a:t>
            </a:fld>
            <a:endParaRPr lang="zh-CN" altLang="en-US"/>
          </a:p>
        </p:txBody>
      </p:sp>
    </p:spTree>
    <p:extLst>
      <p:ext uri="{BB962C8B-B14F-4D97-AF65-F5344CB8AC3E}">
        <p14:creationId xmlns:p14="http://schemas.microsoft.com/office/powerpoint/2010/main" val="389944013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31A8091-7EE4-41B5-8137-A62B04FCA6E6}" type="datetimeFigureOut">
              <a:rPr lang="zh-CN" altLang="en-US" smtClean="0"/>
              <a:t>2018/11/5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8AA5FA-60D0-45B3-9A54-CD9302FF9B70}" type="slidenum">
              <a:rPr lang="zh-CN" altLang="en-US" smtClean="0"/>
              <a:t>‹#›</a:t>
            </a:fld>
            <a:endParaRPr lang="zh-CN" altLang="en-US"/>
          </a:p>
        </p:txBody>
      </p:sp>
    </p:spTree>
    <p:extLst>
      <p:ext uri="{BB962C8B-B14F-4D97-AF65-F5344CB8AC3E}">
        <p14:creationId xmlns:p14="http://schemas.microsoft.com/office/powerpoint/2010/main" val="59653010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F31A8091-7EE4-41B5-8137-A62B04FCA6E6}" type="datetimeFigureOut">
              <a:rPr lang="zh-CN" altLang="en-US" smtClean="0"/>
              <a:t>2018/11/5</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78AA5FA-60D0-45B3-9A54-CD9302FF9B70}" type="slidenum">
              <a:rPr lang="zh-CN" altLang="en-US" smtClean="0"/>
              <a:t>‹#›</a:t>
            </a:fld>
            <a:endParaRPr lang="zh-CN" altLang="en-US"/>
          </a:p>
        </p:txBody>
      </p:sp>
    </p:spTree>
    <p:extLst>
      <p:ext uri="{BB962C8B-B14F-4D97-AF65-F5344CB8AC3E}">
        <p14:creationId xmlns:p14="http://schemas.microsoft.com/office/powerpoint/2010/main" val="24784232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1.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3.emf"/><Relationship Id="rId5" Type="http://schemas.openxmlformats.org/officeDocument/2006/relationships/image" Target="../media/image12.png"/><Relationship Id="rId4" Type="http://schemas.openxmlformats.org/officeDocument/2006/relationships/image" Target="../media/image11.emf"/></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emf"/></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73.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46.emf"/></Relationships>
</file>

<file path=ppt/slides/_rels/slide7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44" y="2931791"/>
            <a:ext cx="8943695" cy="7497802"/>
          </a:xfrm>
          <a:prstGeom prst="rect">
            <a:avLst/>
          </a:prstGeom>
        </p:spPr>
      </p:pic>
      <p:sp>
        <p:nvSpPr>
          <p:cNvPr id="25" name="TextBox 24"/>
          <p:cNvSpPr txBox="1"/>
          <p:nvPr/>
        </p:nvSpPr>
        <p:spPr>
          <a:xfrm>
            <a:off x="2195736" y="1851670"/>
            <a:ext cx="4652538" cy="746348"/>
          </a:xfrm>
          <a:prstGeom prst="rect">
            <a:avLst/>
          </a:prstGeom>
          <a:noFill/>
        </p:spPr>
        <p:txBody>
          <a:bodyPr wrap="none" lIns="68571" tIns="34285" rIns="68571" bIns="34285" rtlCol="0">
            <a:spAutoFit/>
          </a:bodyPr>
          <a:lstStyle/>
          <a:p>
            <a:r>
              <a:rPr lang="zh-CN" altLang="en-US" sz="4400" b="1" dirty="0" smtClean="0">
                <a:solidFill>
                  <a:schemeClr val="tx1">
                    <a:lumMod val="65000"/>
                    <a:lumOff val="35000"/>
                  </a:schemeClr>
                </a:solidFill>
                <a:latin typeface="微软雅黑" panose="020B0503020204020204" pitchFamily="34" charset="-122"/>
                <a:ea typeface="微软雅黑" panose="020B0503020204020204" pitchFamily="34" charset="-122"/>
              </a:rPr>
              <a:t>打造敏捷研发体系</a:t>
            </a:r>
            <a:endParaRPr lang="zh-CN" altLang="en-US" sz="4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599844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5"/>
                                        </p:tgtEl>
                                        <p:attrNameLst>
                                          <p:attrName>ppt_y</p:attrName>
                                        </p:attrNameLst>
                                      </p:cBhvr>
                                      <p:tavLst>
                                        <p:tav tm="0">
                                          <p:val>
                                            <p:strVal val="#ppt_y"/>
                                          </p:val>
                                        </p:tav>
                                        <p:tav tm="100000">
                                          <p:val>
                                            <p:strVal val="#ppt_y"/>
                                          </p:val>
                                        </p:tav>
                                      </p:tavLst>
                                    </p:anim>
                                    <p:anim calcmode="lin" valueType="num">
                                      <p:cBhvr>
                                        <p:cTn id="15"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830997"/>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咀嚼敏捷</a:t>
            </a:r>
            <a:r>
              <a:rPr lang="zh-CN" altLang="en-US" sz="2000" b="1" dirty="0">
                <a:solidFill>
                  <a:schemeClr val="tx1">
                    <a:lumMod val="75000"/>
                    <a:lumOff val="25000"/>
                  </a:schemeClr>
                </a:solidFill>
              </a:rPr>
              <a:t>原则</a:t>
            </a:r>
          </a:p>
          <a:p>
            <a:pPr>
              <a:lnSpc>
                <a:spcPct val="120000"/>
              </a:lnSpc>
            </a:pPr>
            <a:endParaRPr lang="zh-CN" altLang="en-US" sz="2000" b="1" dirty="0" smtClean="0">
              <a:solidFill>
                <a:schemeClr val="tx1">
                  <a:lumMod val="75000"/>
                  <a:lumOff val="25000"/>
                </a:schemeClr>
              </a:solidFill>
            </a:endParaRPr>
          </a:p>
        </p:txBody>
      </p:sp>
      <p:sp>
        <p:nvSpPr>
          <p:cNvPr id="3" name="矩形 2"/>
          <p:cNvSpPr/>
          <p:nvPr/>
        </p:nvSpPr>
        <p:spPr>
          <a:xfrm>
            <a:off x="611560" y="688727"/>
            <a:ext cx="7494664" cy="307777"/>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7. </a:t>
            </a:r>
            <a:r>
              <a:rPr lang="zh-CN" altLang="en-US" sz="1400" b="1" dirty="0">
                <a:solidFill>
                  <a:srgbClr val="FF0000"/>
                </a:solidFill>
                <a:latin typeface="微软雅黑" panose="020B0503020204020204" pitchFamily="34" charset="-122"/>
                <a:ea typeface="微软雅黑" panose="020B0503020204020204" pitchFamily="34" charset="-122"/>
              </a:rPr>
              <a:t>可用的软件</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是衡量进度的主要指标。</a:t>
            </a:r>
          </a:p>
        </p:txBody>
      </p:sp>
      <p:sp>
        <p:nvSpPr>
          <p:cNvPr id="6" name="矩形 5"/>
          <p:cNvSpPr/>
          <p:nvPr/>
        </p:nvSpPr>
        <p:spPr>
          <a:xfrm>
            <a:off x="683568" y="942872"/>
            <a:ext cx="7488832" cy="1107996"/>
          </a:xfrm>
          <a:prstGeom prst="rect">
            <a:avLst/>
          </a:prstGeom>
        </p:spPr>
        <p:txBody>
          <a:bodyPr wrap="square">
            <a:spAutoFit/>
          </a:bodyPr>
          <a:lstStyle/>
          <a:p>
            <a:pPr>
              <a:lnSpc>
                <a:spcPct val="150000"/>
              </a:lnSpc>
            </a:pPr>
            <a:r>
              <a:rPr lang="zh-CN" altLang="en-US" sz="1100" dirty="0" smtClean="0"/>
              <a:t>敏捷</a:t>
            </a:r>
            <a:r>
              <a:rPr lang="zh-CN" altLang="en-US" sz="1100" dirty="0"/>
              <a:t>强调即时交付</a:t>
            </a:r>
            <a:r>
              <a:rPr lang="zh-CN" altLang="en-US" sz="1100" dirty="0" smtClean="0"/>
              <a:t>，交付的则</a:t>
            </a:r>
            <a:r>
              <a:rPr lang="zh-CN" altLang="en-US" sz="1100" dirty="0"/>
              <a:t>是可以工作的</a:t>
            </a:r>
            <a:r>
              <a:rPr lang="zh-CN" altLang="en-US" sz="1100" dirty="0" smtClean="0"/>
              <a:t>软件；</a:t>
            </a:r>
            <a:endParaRPr lang="en-US" altLang="zh-CN" sz="1100" dirty="0" smtClean="0"/>
          </a:p>
          <a:p>
            <a:pPr>
              <a:lnSpc>
                <a:spcPct val="150000"/>
              </a:lnSpc>
            </a:pPr>
            <a:r>
              <a:rPr lang="zh-CN" altLang="en-US" sz="1100" dirty="0" smtClean="0"/>
              <a:t>各个干系人可以最直接的感受到项目的进度及创造的价值；</a:t>
            </a:r>
            <a:endParaRPr lang="en-US" altLang="zh-CN" sz="1100" dirty="0" smtClean="0"/>
          </a:p>
          <a:p>
            <a:pPr>
              <a:lnSpc>
                <a:spcPct val="150000"/>
              </a:lnSpc>
            </a:pPr>
            <a:r>
              <a:rPr lang="zh-CN" altLang="en-US" sz="1100" dirty="0" smtClean="0"/>
              <a:t>进度的透明，反馈更快，客户信心及支持更好；</a:t>
            </a:r>
            <a:endParaRPr lang="en-US" altLang="zh-CN" sz="1100" dirty="0" smtClean="0"/>
          </a:p>
          <a:p>
            <a:pPr>
              <a:lnSpc>
                <a:spcPct val="150000"/>
              </a:lnSpc>
            </a:pPr>
            <a:r>
              <a:rPr lang="zh-CN" altLang="en-US" sz="1100" dirty="0" smtClean="0"/>
              <a:t>传统模式，可能到了最后才发现不是所想要的；</a:t>
            </a:r>
            <a:endParaRPr lang="en-US" altLang="zh-CN" sz="1100" dirty="0" smtClean="0"/>
          </a:p>
        </p:txBody>
      </p:sp>
      <p:sp>
        <p:nvSpPr>
          <p:cNvPr id="14" name="矩形 13"/>
          <p:cNvSpPr/>
          <p:nvPr/>
        </p:nvSpPr>
        <p:spPr>
          <a:xfrm>
            <a:off x="609462" y="2105856"/>
            <a:ext cx="7494664" cy="523220"/>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8.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敏捷过程提倡</a:t>
            </a:r>
            <a:r>
              <a:rPr lang="zh-CN" altLang="en-US" sz="1400" b="1" dirty="0">
                <a:solidFill>
                  <a:srgbClr val="FF0000"/>
                </a:solidFill>
                <a:latin typeface="微软雅黑" panose="020B0503020204020204" pitchFamily="34" charset="-122"/>
                <a:ea typeface="微软雅黑" panose="020B0503020204020204" pitchFamily="34" charset="-122"/>
              </a:rPr>
              <a:t>可持续的开发</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。项目方、开发人员和用户应该能够保持</a:t>
            </a:r>
          </a:p>
          <a:p>
            <a:r>
              <a:rPr lang="zh-CN" altLang="en-US" sz="1400" b="1" dirty="0">
                <a:solidFill>
                  <a:srgbClr val="FF0000"/>
                </a:solidFill>
                <a:latin typeface="微软雅黑" panose="020B0503020204020204" pitchFamily="34" charset="-122"/>
                <a:ea typeface="微软雅黑" panose="020B0503020204020204" pitchFamily="34" charset="-122"/>
              </a:rPr>
              <a:t>恒久稳定的进展</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速度。</a:t>
            </a:r>
          </a:p>
        </p:txBody>
      </p:sp>
      <p:sp>
        <p:nvSpPr>
          <p:cNvPr id="16" name="矩形 15"/>
          <p:cNvSpPr/>
          <p:nvPr/>
        </p:nvSpPr>
        <p:spPr>
          <a:xfrm>
            <a:off x="677736" y="3430651"/>
            <a:ext cx="7494664" cy="307777"/>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9.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对</a:t>
            </a:r>
            <a:r>
              <a:rPr lang="zh-CN" altLang="en-US" sz="1400" b="1" dirty="0">
                <a:solidFill>
                  <a:srgbClr val="FF0000"/>
                </a:solidFill>
                <a:latin typeface="微软雅黑" panose="020B0503020204020204" pitchFamily="34" charset="-122"/>
                <a:ea typeface="微软雅黑" panose="020B0503020204020204" pitchFamily="34" charset="-122"/>
              </a:rPr>
              <a:t>技术的精益求精</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以及对</a:t>
            </a:r>
            <a:r>
              <a:rPr lang="zh-CN" altLang="en-US" sz="1400" b="1" dirty="0">
                <a:solidFill>
                  <a:srgbClr val="FF0000"/>
                </a:solidFill>
                <a:latin typeface="微软雅黑" panose="020B0503020204020204" pitchFamily="34" charset="-122"/>
                <a:ea typeface="微软雅黑" panose="020B0503020204020204" pitchFamily="34" charset="-122"/>
              </a:rPr>
              <a:t>设计的不断完善</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将提升敏捷性。</a:t>
            </a:r>
          </a:p>
        </p:txBody>
      </p:sp>
      <p:sp>
        <p:nvSpPr>
          <p:cNvPr id="17" name="矩形 16"/>
          <p:cNvSpPr/>
          <p:nvPr/>
        </p:nvSpPr>
        <p:spPr>
          <a:xfrm>
            <a:off x="688005" y="3651870"/>
            <a:ext cx="7488832" cy="600164"/>
          </a:xfrm>
          <a:prstGeom prst="rect">
            <a:avLst/>
          </a:prstGeom>
        </p:spPr>
        <p:txBody>
          <a:bodyPr wrap="square">
            <a:spAutoFit/>
          </a:bodyPr>
          <a:lstStyle/>
          <a:p>
            <a:pPr>
              <a:lnSpc>
                <a:spcPct val="150000"/>
              </a:lnSpc>
            </a:pPr>
            <a:r>
              <a:rPr lang="zh-CN" altLang="en-US" sz="1100" dirty="0" smtClean="0"/>
              <a:t>敏捷相信团队成员，也要求团队成员不断追求更快更好的优化；</a:t>
            </a:r>
            <a:endParaRPr lang="en-US" altLang="zh-CN" sz="1100" dirty="0" smtClean="0"/>
          </a:p>
          <a:p>
            <a:pPr>
              <a:lnSpc>
                <a:spcPct val="150000"/>
              </a:lnSpc>
            </a:pPr>
            <a:r>
              <a:rPr lang="zh-CN" altLang="en-US" sz="1100" dirty="0" smtClean="0"/>
              <a:t>团队需要不断从技术架构，代码结构，技术工具等层面不断的提升效率；</a:t>
            </a:r>
            <a:endParaRPr lang="en-US" altLang="zh-CN" sz="1100" dirty="0" smtClean="0"/>
          </a:p>
        </p:txBody>
      </p:sp>
      <p:sp>
        <p:nvSpPr>
          <p:cNvPr id="2" name="矩形 1"/>
          <p:cNvSpPr/>
          <p:nvPr/>
        </p:nvSpPr>
        <p:spPr>
          <a:xfrm>
            <a:off x="715703" y="2537263"/>
            <a:ext cx="7428488" cy="854080"/>
          </a:xfrm>
          <a:prstGeom prst="rect">
            <a:avLst/>
          </a:prstGeom>
        </p:spPr>
        <p:txBody>
          <a:bodyPr wrap="square">
            <a:spAutoFit/>
          </a:bodyPr>
          <a:lstStyle/>
          <a:p>
            <a:pPr>
              <a:lnSpc>
                <a:spcPct val="150000"/>
              </a:lnSpc>
            </a:pPr>
            <a:r>
              <a:rPr lang="zh-CN" altLang="en-US" sz="1100" dirty="0" smtClean="0"/>
              <a:t>不是</a:t>
            </a:r>
            <a:r>
              <a:rPr lang="zh-CN" altLang="en-US" sz="1100" dirty="0"/>
              <a:t>一味强调</a:t>
            </a:r>
            <a:r>
              <a:rPr lang="zh-CN" altLang="en-US" sz="1100" dirty="0" smtClean="0"/>
              <a:t>快，而是</a:t>
            </a:r>
            <a:r>
              <a:rPr lang="zh-CN" altLang="en-US" sz="1100" dirty="0"/>
              <a:t>强调一</a:t>
            </a:r>
            <a:r>
              <a:rPr lang="zh-CN" altLang="en-US" sz="1100" dirty="0" smtClean="0"/>
              <a:t>个稳定的节奏；</a:t>
            </a:r>
            <a:endParaRPr lang="en-US" altLang="zh-CN" sz="1100" dirty="0" smtClean="0"/>
          </a:p>
          <a:p>
            <a:pPr>
              <a:lnSpc>
                <a:spcPct val="150000"/>
              </a:lnSpc>
            </a:pPr>
            <a:r>
              <a:rPr lang="zh-CN" altLang="en-US" sz="1100" dirty="0" smtClean="0"/>
              <a:t>稳定的节奏</a:t>
            </a:r>
            <a:r>
              <a:rPr lang="zh-CN" altLang="en-US" sz="1100" dirty="0"/>
              <a:t>能够</a:t>
            </a:r>
            <a:r>
              <a:rPr lang="zh-CN" altLang="en-US" sz="1100" dirty="0" smtClean="0"/>
              <a:t>让管理</a:t>
            </a:r>
            <a:r>
              <a:rPr lang="zh-CN" altLang="en-US" sz="1100" dirty="0"/>
              <a:t>人员和客户</a:t>
            </a:r>
            <a:r>
              <a:rPr lang="zh-CN" altLang="en-US" sz="1100" dirty="0" smtClean="0"/>
              <a:t>对于团队有信心及有预期；</a:t>
            </a:r>
            <a:endParaRPr lang="en-US" altLang="zh-CN" sz="1100" dirty="0" smtClean="0"/>
          </a:p>
          <a:p>
            <a:pPr>
              <a:lnSpc>
                <a:spcPct val="150000"/>
              </a:lnSpc>
            </a:pPr>
            <a:r>
              <a:rPr lang="zh-CN" altLang="en-US" sz="1100" dirty="0" smtClean="0"/>
              <a:t>有节奏的保证有价值的需求不断被实现并且保证</a:t>
            </a:r>
            <a:r>
              <a:rPr lang="zh-CN" altLang="en-US" sz="1100" dirty="0"/>
              <a:t>质量</a:t>
            </a:r>
            <a:r>
              <a:rPr lang="zh-CN" altLang="en-US" sz="1100" dirty="0" smtClean="0"/>
              <a:t>的；</a:t>
            </a:r>
            <a:endParaRPr lang="zh-CN" altLang="en-US" sz="1100" dirty="0"/>
          </a:p>
        </p:txBody>
      </p:sp>
    </p:spTree>
    <p:extLst>
      <p:ext uri="{BB962C8B-B14F-4D97-AF65-F5344CB8AC3E}">
        <p14:creationId xmlns:p14="http://schemas.microsoft.com/office/powerpoint/2010/main" val="10511198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additive="base">
                                        <p:cTn id="21" dur="500" fill="hold"/>
                                        <p:tgtEl>
                                          <p:spTgt spid="2"/>
                                        </p:tgtEl>
                                        <p:attrNameLst>
                                          <p:attrName>ppt_x</p:attrName>
                                        </p:attrNameLst>
                                      </p:cBhvr>
                                      <p:tavLst>
                                        <p:tav tm="0">
                                          <p:val>
                                            <p:strVal val="#ppt_x"/>
                                          </p:val>
                                        </p:tav>
                                        <p:tav tm="100000">
                                          <p:val>
                                            <p:strVal val="#ppt_x"/>
                                          </p:val>
                                        </p:tav>
                                      </p:tavLst>
                                    </p:anim>
                                    <p:anim calcmode="lin" valueType="num">
                                      <p:cBhvr additive="base">
                                        <p:cTn id="2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14" grpId="0"/>
      <p:bldP spid="16" grpId="0"/>
      <p:bldP spid="17"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回忆一下</a:t>
            </a:r>
          </a:p>
        </p:txBody>
      </p:sp>
      <p:sp>
        <p:nvSpPr>
          <p:cNvPr id="2" name="矩形 1"/>
          <p:cNvSpPr/>
          <p:nvPr/>
        </p:nvSpPr>
        <p:spPr>
          <a:xfrm>
            <a:off x="2615059" y="3675677"/>
            <a:ext cx="3438128" cy="1200329"/>
          </a:xfrm>
          <a:prstGeom prst="rect">
            <a:avLst/>
          </a:prstGeom>
          <a:ln>
            <a:solidFill>
              <a:schemeClr val="bg1"/>
            </a:solidFill>
          </a:ln>
        </p:spPr>
        <p:txBody>
          <a:bodyPr wrap="square">
            <a:spAutoFit/>
          </a:bodyPr>
          <a:lstStyle/>
          <a:p>
            <a:pPr algn="ctr"/>
            <a:r>
              <a:rPr lang="zh-CN" altLang="en-US" dirty="0">
                <a:solidFill>
                  <a:srgbClr val="000000"/>
                </a:solidFill>
                <a:latin typeface="微软雅黑" panose="020B0503020204020204" pitchFamily="34" charset="-122"/>
                <a:ea typeface="微软雅黑" panose="020B0503020204020204" pitchFamily="34" charset="-122"/>
              </a:rPr>
              <a:t>个体与交互 胜于 过程和工具</a:t>
            </a:r>
          </a:p>
          <a:p>
            <a:pPr algn="ctr"/>
            <a:r>
              <a:rPr lang="zh-CN" altLang="en-US" dirty="0">
                <a:solidFill>
                  <a:srgbClr val="000000"/>
                </a:solidFill>
                <a:latin typeface="微软雅黑" panose="020B0503020204020204" pitchFamily="34" charset="-122"/>
                <a:ea typeface="微软雅黑" panose="020B0503020204020204" pitchFamily="34" charset="-122"/>
              </a:rPr>
              <a:t>可用的软件 胜于 完备的文档</a:t>
            </a:r>
          </a:p>
          <a:p>
            <a:pPr algn="ctr"/>
            <a:r>
              <a:rPr lang="zh-CN" altLang="en-US" dirty="0">
                <a:solidFill>
                  <a:srgbClr val="000000"/>
                </a:solidFill>
                <a:latin typeface="微软雅黑" panose="020B0503020204020204" pitchFamily="34" charset="-122"/>
                <a:ea typeface="微软雅黑" panose="020B0503020204020204" pitchFamily="34" charset="-122"/>
              </a:rPr>
              <a:t>客户协作 胜于 合同谈判</a:t>
            </a:r>
          </a:p>
          <a:p>
            <a:pPr algn="ctr"/>
            <a:r>
              <a:rPr lang="zh-CN" altLang="en-US" dirty="0">
                <a:solidFill>
                  <a:srgbClr val="000000"/>
                </a:solidFill>
                <a:latin typeface="微软雅黑" panose="020B0503020204020204" pitchFamily="34" charset="-122"/>
                <a:ea typeface="微软雅黑" panose="020B0503020204020204" pitchFamily="34" charset="-122"/>
              </a:rPr>
              <a:t>响应变化 胜于 遵循计划</a:t>
            </a:r>
            <a:endParaRPr lang="zh-CN" altLang="en-US" dirty="0"/>
          </a:p>
        </p:txBody>
      </p:sp>
      <p:sp>
        <p:nvSpPr>
          <p:cNvPr id="13" name="圆角矩形 12"/>
          <p:cNvSpPr/>
          <p:nvPr/>
        </p:nvSpPr>
        <p:spPr>
          <a:xfrm>
            <a:off x="2607635" y="3321660"/>
            <a:ext cx="3528392" cy="1656184"/>
          </a:xfrm>
          <a:prstGeom prst="roundRect">
            <a:avLst>
              <a:gd name="adj" fmla="val 4384"/>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07635" y="3330050"/>
            <a:ext cx="1152128" cy="341020"/>
            <a:chOff x="947324" y="607654"/>
            <a:chExt cx="2400540" cy="557194"/>
          </a:xfrm>
        </p:grpSpPr>
        <p:sp>
          <p:nvSpPr>
            <p:cNvPr id="11" name="圆角矩形 10"/>
            <p:cNvSpPr/>
            <p:nvPr/>
          </p:nvSpPr>
          <p:spPr>
            <a:xfrm>
              <a:off x="947324" y="607654"/>
              <a:ext cx="2400540" cy="55719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2" name="TextBox 12"/>
            <p:cNvSpPr txBox="1"/>
            <p:nvPr/>
          </p:nvSpPr>
          <p:spPr>
            <a:xfrm>
              <a:off x="1115616" y="625527"/>
              <a:ext cx="2088231" cy="338471"/>
            </a:xfrm>
            <a:prstGeom prst="rect">
              <a:avLst/>
            </a:prstGeom>
            <a:noFill/>
          </p:spPr>
          <p:txBody>
            <a:bodyPr wrap="square" lIns="91361" tIns="45679" rIns="91361" bIns="45679">
              <a:spAutoFit/>
            </a:bodyPr>
            <a:lstStyle/>
            <a:p>
              <a:pPr>
                <a:defRPr/>
              </a:pPr>
              <a:r>
                <a:rPr lang="zh-CN" altLang="en-US" sz="1600" b="1" dirty="0" smtClean="0">
                  <a:solidFill>
                    <a:schemeClr val="bg1"/>
                  </a:solidFill>
                  <a:latin typeface="微软雅黑" pitchFamily="34" charset="-122"/>
                  <a:ea typeface="微软雅黑" pitchFamily="34" charset="-122"/>
                </a:rPr>
                <a:t>敏捷宣言</a:t>
              </a:r>
              <a:endParaRPr lang="zh-CN" altLang="en-US" sz="1600" b="1" dirty="0">
                <a:solidFill>
                  <a:schemeClr val="bg1"/>
                </a:solidFill>
                <a:latin typeface="微软雅黑" pitchFamily="34" charset="-122"/>
                <a:ea typeface="微软雅黑" pitchFamily="34" charset="-122"/>
              </a:endParaRPr>
            </a:p>
          </p:txBody>
        </p:sp>
      </p:grpSp>
      <p:grpSp>
        <p:nvGrpSpPr>
          <p:cNvPr id="5" name="组合 4"/>
          <p:cNvGrpSpPr/>
          <p:nvPr/>
        </p:nvGrpSpPr>
        <p:grpSpPr>
          <a:xfrm>
            <a:off x="2931671" y="2016232"/>
            <a:ext cx="2880320" cy="1305428"/>
            <a:chOff x="2931671" y="2016232"/>
            <a:chExt cx="2880320" cy="1305428"/>
          </a:xfrm>
        </p:grpSpPr>
        <p:sp>
          <p:nvSpPr>
            <p:cNvPr id="8" name="矩形 7"/>
            <p:cNvSpPr/>
            <p:nvPr/>
          </p:nvSpPr>
          <p:spPr>
            <a:xfrm>
              <a:off x="2931671" y="2365642"/>
              <a:ext cx="2880320" cy="923330"/>
            </a:xfrm>
            <a:prstGeom prst="rect">
              <a:avLst/>
            </a:prstGeom>
            <a:ln>
              <a:solidFill>
                <a:schemeClr val="bg1"/>
              </a:solidFill>
            </a:ln>
          </p:spPr>
          <p:txBody>
            <a:bodyPr wrap="square">
              <a:spAutoFit/>
            </a:bodyPr>
            <a:lstStyle/>
            <a:p>
              <a:pPr algn="ctr"/>
              <a:r>
                <a:rPr lang="zh-CN" altLang="en-US" dirty="0" smtClean="0">
                  <a:solidFill>
                    <a:srgbClr val="000000"/>
                  </a:solidFill>
                  <a:latin typeface="微软雅黑" panose="020B0503020204020204" pitchFamily="34" charset="-122"/>
                  <a:ea typeface="微软雅黑" panose="020B0503020204020204" pitchFamily="34" charset="-122"/>
                </a:rPr>
                <a:t>价值驱动</a:t>
              </a:r>
              <a:endParaRPr lang="en-US" altLang="zh-CN" dirty="0" smtClean="0">
                <a:solidFill>
                  <a:srgbClr val="000000"/>
                </a:solidFill>
                <a:latin typeface="微软雅黑" panose="020B0503020204020204" pitchFamily="34" charset="-122"/>
                <a:ea typeface="微软雅黑" panose="020B0503020204020204" pitchFamily="34" charset="-122"/>
              </a:endParaRPr>
            </a:p>
            <a:p>
              <a:pPr algn="ctr"/>
              <a:r>
                <a:rPr lang="zh-CN" altLang="en-US" dirty="0" smtClean="0"/>
                <a:t>适应变化</a:t>
              </a:r>
              <a:endParaRPr lang="en-US" altLang="zh-CN" dirty="0" smtClean="0"/>
            </a:p>
            <a:p>
              <a:pPr algn="ctr"/>
              <a:r>
                <a:rPr lang="zh-CN" altLang="en-US" dirty="0" smtClean="0"/>
                <a:t>自组织</a:t>
              </a:r>
              <a:endParaRPr lang="zh-CN" altLang="en-US" dirty="0"/>
            </a:p>
          </p:txBody>
        </p:sp>
        <p:sp>
          <p:nvSpPr>
            <p:cNvPr id="14" name="圆角矩形 13"/>
            <p:cNvSpPr/>
            <p:nvPr/>
          </p:nvSpPr>
          <p:spPr>
            <a:xfrm>
              <a:off x="3203848" y="2016232"/>
              <a:ext cx="2520280" cy="1305428"/>
            </a:xfrm>
            <a:prstGeom prst="roundRect">
              <a:avLst>
                <a:gd name="adj" fmla="val 4384"/>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3218278" y="2016232"/>
              <a:ext cx="1160198" cy="341020"/>
              <a:chOff x="844888" y="607654"/>
              <a:chExt cx="2400540" cy="557194"/>
            </a:xfrm>
          </p:grpSpPr>
          <p:sp>
            <p:nvSpPr>
              <p:cNvPr id="16" name="圆角矩形 15"/>
              <p:cNvSpPr/>
              <p:nvPr/>
            </p:nvSpPr>
            <p:spPr>
              <a:xfrm>
                <a:off x="844888" y="607654"/>
                <a:ext cx="2400540" cy="55719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TextBox 12"/>
              <p:cNvSpPr txBox="1"/>
              <p:nvPr/>
            </p:nvSpPr>
            <p:spPr>
              <a:xfrm>
                <a:off x="1052247" y="611819"/>
                <a:ext cx="2088231" cy="553029"/>
              </a:xfrm>
              <a:prstGeom prst="rect">
                <a:avLst/>
              </a:prstGeom>
              <a:noFill/>
            </p:spPr>
            <p:txBody>
              <a:bodyPr wrap="square" lIns="91361" tIns="45679" rIns="91361" bIns="45679">
                <a:spAutoFit/>
              </a:bodyPr>
              <a:lstStyle/>
              <a:p>
                <a:pPr>
                  <a:defRPr/>
                </a:pPr>
                <a:r>
                  <a:rPr lang="zh-CN" altLang="en-US" sz="1600" b="1" dirty="0" smtClean="0">
                    <a:solidFill>
                      <a:schemeClr val="bg1"/>
                    </a:solidFill>
                    <a:latin typeface="微软雅黑" pitchFamily="34" charset="-122"/>
                    <a:ea typeface="微软雅黑" pitchFamily="34" charset="-122"/>
                  </a:rPr>
                  <a:t>敏捷核心</a:t>
                </a:r>
                <a:endParaRPr lang="zh-CN" altLang="en-US" sz="1600" b="1" dirty="0">
                  <a:solidFill>
                    <a:schemeClr val="bg1"/>
                  </a:solidFill>
                  <a:latin typeface="微软雅黑" pitchFamily="34" charset="-122"/>
                  <a:ea typeface="微软雅黑" pitchFamily="34" charset="-122"/>
                </a:endParaRPr>
              </a:p>
            </p:txBody>
          </p:sp>
        </p:grpSp>
      </p:grpSp>
      <p:grpSp>
        <p:nvGrpSpPr>
          <p:cNvPr id="22" name="组合 21"/>
          <p:cNvGrpSpPr/>
          <p:nvPr/>
        </p:nvGrpSpPr>
        <p:grpSpPr>
          <a:xfrm>
            <a:off x="3650874" y="699542"/>
            <a:ext cx="1713214" cy="1306815"/>
            <a:chOff x="3650874" y="735409"/>
            <a:chExt cx="1713214" cy="1306815"/>
          </a:xfrm>
        </p:grpSpPr>
        <p:sp>
          <p:nvSpPr>
            <p:cNvPr id="3" name="矩形 2"/>
            <p:cNvSpPr/>
            <p:nvPr/>
          </p:nvSpPr>
          <p:spPr>
            <a:xfrm>
              <a:off x="3786896" y="1088117"/>
              <a:ext cx="1512168" cy="954107"/>
            </a:xfrm>
            <a:prstGeom prst="rect">
              <a:avLst/>
            </a:prstGeom>
            <a:ln>
              <a:solidFill>
                <a:schemeClr val="bg1"/>
              </a:solidFill>
            </a:ln>
          </p:spPr>
          <p:txBody>
            <a:bodyPr wrap="square">
              <a:spAutoFit/>
            </a:bodyPr>
            <a:lstStyle/>
            <a:p>
              <a:pPr algn="ctr"/>
              <a:r>
                <a:rPr lang="zh-CN" altLang="en-US" dirty="0">
                  <a:solidFill>
                    <a:srgbClr val="000000"/>
                  </a:solidFill>
                  <a:latin typeface="微软雅黑" panose="020B0503020204020204" pitchFamily="34" charset="-122"/>
                  <a:ea typeface="微软雅黑" panose="020B0503020204020204" pitchFamily="34" charset="-122"/>
                </a:rPr>
                <a:t>透明性</a:t>
              </a:r>
              <a:endParaRPr lang="en-US" altLang="zh-CN" dirty="0">
                <a:solidFill>
                  <a:srgbClr val="000000"/>
                </a:solidFill>
                <a:latin typeface="微软雅黑" panose="020B0503020204020204" pitchFamily="34" charset="-122"/>
                <a:ea typeface="微软雅黑" panose="020B0503020204020204" pitchFamily="34" charset="-122"/>
              </a:endParaRPr>
            </a:p>
            <a:p>
              <a:pPr algn="ctr"/>
              <a:r>
                <a:rPr lang="zh-CN" altLang="en-US" dirty="0">
                  <a:solidFill>
                    <a:srgbClr val="000000"/>
                  </a:solidFill>
                  <a:latin typeface="微软雅黑" panose="020B0503020204020204" pitchFamily="34" charset="-122"/>
                  <a:ea typeface="微软雅黑" panose="020B0503020204020204" pitchFamily="34" charset="-122"/>
                </a:rPr>
                <a:t>检验</a:t>
              </a:r>
              <a:endParaRPr lang="en-US" altLang="zh-CN" dirty="0">
                <a:solidFill>
                  <a:srgbClr val="000000"/>
                </a:solidFill>
                <a:latin typeface="微软雅黑" panose="020B0503020204020204" pitchFamily="34" charset="-122"/>
                <a:ea typeface="微软雅黑" panose="020B0503020204020204" pitchFamily="34" charset="-122"/>
              </a:endParaRPr>
            </a:p>
            <a:p>
              <a:pPr algn="ctr"/>
              <a:r>
                <a:rPr lang="zh-CN" altLang="en-US" dirty="0">
                  <a:solidFill>
                    <a:srgbClr val="000000"/>
                  </a:solidFill>
                  <a:latin typeface="微软雅黑" panose="020B0503020204020204" pitchFamily="34" charset="-122"/>
                  <a:ea typeface="微软雅黑" panose="020B0503020204020204" pitchFamily="34" charset="-122"/>
                </a:rPr>
                <a:t>适应</a:t>
              </a:r>
            </a:p>
          </p:txBody>
        </p:sp>
        <p:sp>
          <p:nvSpPr>
            <p:cNvPr id="18" name="圆角矩形 17"/>
            <p:cNvSpPr/>
            <p:nvPr/>
          </p:nvSpPr>
          <p:spPr>
            <a:xfrm>
              <a:off x="3657933" y="735409"/>
              <a:ext cx="1706155" cy="1279749"/>
            </a:xfrm>
            <a:prstGeom prst="roundRect">
              <a:avLst>
                <a:gd name="adj" fmla="val 4384"/>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650874" y="735410"/>
              <a:ext cx="1068437" cy="384406"/>
              <a:chOff x="947324" y="607654"/>
              <a:chExt cx="2400540" cy="557194"/>
            </a:xfrm>
          </p:grpSpPr>
          <p:sp>
            <p:nvSpPr>
              <p:cNvPr id="20" name="圆角矩形 19"/>
              <p:cNvSpPr/>
              <p:nvPr/>
            </p:nvSpPr>
            <p:spPr>
              <a:xfrm>
                <a:off x="947324" y="607654"/>
                <a:ext cx="2400540" cy="55719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TextBox 12"/>
              <p:cNvSpPr txBox="1"/>
              <p:nvPr/>
            </p:nvSpPr>
            <p:spPr>
              <a:xfrm>
                <a:off x="1115616" y="625528"/>
                <a:ext cx="2088232" cy="490611"/>
              </a:xfrm>
              <a:prstGeom prst="rect">
                <a:avLst/>
              </a:prstGeom>
              <a:noFill/>
            </p:spPr>
            <p:txBody>
              <a:bodyPr wrap="square" lIns="91361" tIns="45679" rIns="91361" bIns="45679">
                <a:spAutoFit/>
              </a:bodyPr>
              <a:lstStyle/>
              <a:p>
                <a:pPr>
                  <a:defRPr/>
                </a:pPr>
                <a:r>
                  <a:rPr lang="en-US" altLang="zh-CN" sz="1600" b="1" dirty="0" smtClean="0">
                    <a:solidFill>
                      <a:schemeClr val="bg1"/>
                    </a:solidFill>
                    <a:latin typeface="微软雅黑" pitchFamily="34" charset="-122"/>
                    <a:ea typeface="微软雅黑" pitchFamily="34" charset="-122"/>
                  </a:rPr>
                  <a:t>Scrum</a:t>
                </a:r>
                <a:endParaRPr lang="zh-CN" altLang="en-US" sz="1600" b="1" dirty="0">
                  <a:solidFill>
                    <a:schemeClr val="bg1"/>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8785002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6516216" y="4587974"/>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7744" y="2931791"/>
            <a:ext cx="8943695" cy="7497802"/>
          </a:xfrm>
          <a:prstGeom prst="rect">
            <a:avLst/>
          </a:prstGeom>
        </p:spPr>
      </p:pic>
      <p:sp>
        <p:nvSpPr>
          <p:cNvPr id="22" name="TextBox 21"/>
          <p:cNvSpPr txBox="1"/>
          <p:nvPr/>
        </p:nvSpPr>
        <p:spPr>
          <a:xfrm>
            <a:off x="3563888" y="2283718"/>
            <a:ext cx="1831252" cy="746348"/>
          </a:xfrm>
          <a:prstGeom prst="rect">
            <a:avLst/>
          </a:prstGeom>
          <a:noFill/>
        </p:spPr>
        <p:txBody>
          <a:bodyPr wrap="none" lIns="68571" tIns="34285" rIns="68571" bIns="34285" rtlCol="0">
            <a:spAutoFit/>
          </a:bodyPr>
          <a:lstStyle/>
          <a:p>
            <a:r>
              <a:rPr lang="zh-CN" altLang="en-US" sz="4400" b="1" dirty="0" smtClean="0">
                <a:solidFill>
                  <a:schemeClr val="tx2"/>
                </a:solidFill>
                <a:latin typeface="微软雅黑" panose="020B0503020204020204" pitchFamily="34" charset="-122"/>
                <a:ea typeface="微软雅黑" panose="020B0503020204020204" pitchFamily="34" charset="-122"/>
              </a:rPr>
              <a:t>谢谢！</a:t>
            </a:r>
            <a:endParaRPr lang="zh-CN" altLang="en-US" sz="4400" b="1"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539552" y="-164554"/>
            <a:ext cx="8010006" cy="5554107"/>
          </a:xfrm>
          <a:prstGeom prst="rect">
            <a:avLst/>
          </a:prstGeom>
        </p:spPr>
      </p:pic>
    </p:spTree>
    <p:extLst>
      <p:ext uri="{BB962C8B-B14F-4D97-AF65-F5344CB8AC3E}">
        <p14:creationId xmlns:p14="http://schemas.microsoft.com/office/powerpoint/2010/main" val="429010460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830997"/>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咀嚼敏捷</a:t>
            </a:r>
            <a:r>
              <a:rPr lang="zh-CN" altLang="en-US" sz="2000" b="1" dirty="0">
                <a:solidFill>
                  <a:schemeClr val="tx1">
                    <a:lumMod val="75000"/>
                    <a:lumOff val="25000"/>
                  </a:schemeClr>
                </a:solidFill>
              </a:rPr>
              <a:t>原则</a:t>
            </a:r>
          </a:p>
          <a:p>
            <a:pPr>
              <a:lnSpc>
                <a:spcPct val="120000"/>
              </a:lnSpc>
            </a:pPr>
            <a:endParaRPr lang="zh-CN" altLang="en-US" sz="2000" b="1" dirty="0" smtClean="0">
              <a:solidFill>
                <a:schemeClr val="tx1">
                  <a:lumMod val="75000"/>
                  <a:lumOff val="25000"/>
                </a:schemeClr>
              </a:solidFill>
            </a:endParaRPr>
          </a:p>
        </p:txBody>
      </p:sp>
      <p:sp>
        <p:nvSpPr>
          <p:cNvPr id="3" name="矩形 2"/>
          <p:cNvSpPr/>
          <p:nvPr/>
        </p:nvSpPr>
        <p:spPr>
          <a:xfrm>
            <a:off x="611560" y="688727"/>
            <a:ext cx="7494664" cy="307777"/>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10.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要做到</a:t>
            </a:r>
            <a:r>
              <a:rPr lang="zh-CN" altLang="en-US" sz="1400" b="1" dirty="0">
                <a:solidFill>
                  <a:srgbClr val="FF0000"/>
                </a:solidFill>
                <a:latin typeface="微软雅黑" panose="020B0503020204020204" pitchFamily="34" charset="-122"/>
                <a:ea typeface="微软雅黑" panose="020B0503020204020204" pitchFamily="34" charset="-122"/>
              </a:rPr>
              <a:t>简洁</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，即尽最大可能</a:t>
            </a:r>
            <a:r>
              <a:rPr lang="zh-CN" altLang="en-US" sz="1400" b="1" dirty="0">
                <a:solidFill>
                  <a:srgbClr val="FF0000"/>
                </a:solidFill>
                <a:latin typeface="微软雅黑" panose="020B0503020204020204" pitchFamily="34" charset="-122"/>
                <a:ea typeface="微软雅黑" panose="020B0503020204020204" pitchFamily="34" charset="-122"/>
              </a:rPr>
              <a:t>减少不必要的工作</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。这是一门艺术。</a:t>
            </a:r>
          </a:p>
        </p:txBody>
      </p:sp>
      <p:sp>
        <p:nvSpPr>
          <p:cNvPr id="6" name="矩形 5"/>
          <p:cNvSpPr/>
          <p:nvPr/>
        </p:nvSpPr>
        <p:spPr>
          <a:xfrm>
            <a:off x="683568" y="942872"/>
            <a:ext cx="7488832" cy="854080"/>
          </a:xfrm>
          <a:prstGeom prst="rect">
            <a:avLst/>
          </a:prstGeom>
        </p:spPr>
        <p:txBody>
          <a:bodyPr wrap="square">
            <a:spAutoFit/>
          </a:bodyPr>
          <a:lstStyle/>
          <a:p>
            <a:pPr>
              <a:lnSpc>
                <a:spcPct val="150000"/>
              </a:lnSpc>
            </a:pPr>
            <a:r>
              <a:rPr lang="zh-CN" altLang="en-US" sz="1100" dirty="0" smtClean="0"/>
              <a:t>做了的需求没上线，做到最后发现不是想要的，做了很多用户常用的就</a:t>
            </a:r>
            <a:r>
              <a:rPr lang="en-US" altLang="zh-CN" sz="1100" dirty="0" smtClean="0"/>
              <a:t>10%</a:t>
            </a:r>
            <a:r>
              <a:rPr lang="zh-CN" altLang="en-US" sz="1100" dirty="0" smtClean="0"/>
              <a:t>；</a:t>
            </a:r>
            <a:endParaRPr lang="en-US" altLang="zh-CN" sz="1100" dirty="0" smtClean="0"/>
          </a:p>
          <a:p>
            <a:pPr>
              <a:lnSpc>
                <a:spcPct val="150000"/>
              </a:lnSpc>
            </a:pPr>
            <a:r>
              <a:rPr lang="zh-CN" altLang="en-US" sz="1100" dirty="0" smtClean="0"/>
              <a:t>短迭代，小步快跑能够尽可能的减少这些浪费；</a:t>
            </a:r>
            <a:endParaRPr lang="en-US" altLang="zh-CN" sz="1100" dirty="0" smtClean="0"/>
          </a:p>
          <a:p>
            <a:pPr>
              <a:lnSpc>
                <a:spcPct val="150000"/>
              </a:lnSpc>
            </a:pPr>
            <a:r>
              <a:rPr lang="zh-CN" altLang="en-US" sz="1100" dirty="0" smtClean="0"/>
              <a:t>在工作的各个方面都要做到简洁，避免浪费；</a:t>
            </a:r>
            <a:endParaRPr lang="en-US" altLang="zh-CN" sz="1100" dirty="0" smtClean="0"/>
          </a:p>
        </p:txBody>
      </p:sp>
      <p:sp>
        <p:nvSpPr>
          <p:cNvPr id="14" name="矩形 13"/>
          <p:cNvSpPr/>
          <p:nvPr/>
        </p:nvSpPr>
        <p:spPr>
          <a:xfrm>
            <a:off x="611560" y="1898498"/>
            <a:ext cx="7494664" cy="307777"/>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11.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最佳的架构、需求和设计出自于</a:t>
            </a:r>
            <a:r>
              <a:rPr lang="zh-CN" altLang="en-US" sz="1400" b="1" dirty="0">
                <a:solidFill>
                  <a:srgbClr val="FF0000"/>
                </a:solidFill>
                <a:latin typeface="微软雅黑" panose="020B0503020204020204" pitchFamily="34" charset="-122"/>
                <a:ea typeface="微软雅黑" panose="020B0503020204020204" pitchFamily="34" charset="-122"/>
              </a:rPr>
              <a:t>自组织的团队</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a:t>
            </a:r>
          </a:p>
        </p:txBody>
      </p:sp>
      <p:sp>
        <p:nvSpPr>
          <p:cNvPr id="16" name="矩形 15"/>
          <p:cNvSpPr/>
          <p:nvPr/>
        </p:nvSpPr>
        <p:spPr>
          <a:xfrm>
            <a:off x="677736" y="3361463"/>
            <a:ext cx="7494664" cy="307777"/>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12.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团队要</a:t>
            </a:r>
            <a:r>
              <a:rPr lang="zh-CN" altLang="en-US" sz="1400" b="1" dirty="0">
                <a:solidFill>
                  <a:srgbClr val="FF0000"/>
                </a:solidFill>
                <a:latin typeface="微软雅黑" panose="020B0503020204020204" pitchFamily="34" charset="-122"/>
                <a:ea typeface="微软雅黑" panose="020B0503020204020204" pitchFamily="34" charset="-122"/>
              </a:rPr>
              <a:t>定期反省</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如何能够做到更有效，并</a:t>
            </a:r>
            <a:r>
              <a:rPr lang="zh-CN" altLang="en-US" sz="1400" b="1" dirty="0">
                <a:solidFill>
                  <a:srgbClr val="FF0000"/>
                </a:solidFill>
                <a:latin typeface="微软雅黑" panose="020B0503020204020204" pitchFamily="34" charset="-122"/>
                <a:ea typeface="微软雅黑" panose="020B0503020204020204" pitchFamily="34" charset="-122"/>
              </a:rPr>
              <a:t>相应地调整</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团队的行为。</a:t>
            </a:r>
          </a:p>
        </p:txBody>
      </p:sp>
      <p:sp>
        <p:nvSpPr>
          <p:cNvPr id="17" name="矩形 16"/>
          <p:cNvSpPr/>
          <p:nvPr/>
        </p:nvSpPr>
        <p:spPr>
          <a:xfrm>
            <a:off x="683568" y="3641686"/>
            <a:ext cx="7488832" cy="570284"/>
          </a:xfrm>
          <a:prstGeom prst="rect">
            <a:avLst/>
          </a:prstGeom>
        </p:spPr>
        <p:txBody>
          <a:bodyPr wrap="square">
            <a:spAutoFit/>
          </a:bodyPr>
          <a:lstStyle/>
          <a:p>
            <a:pPr>
              <a:lnSpc>
                <a:spcPct val="150000"/>
              </a:lnSpc>
            </a:pPr>
            <a:r>
              <a:rPr lang="zh-CN" altLang="en-US" sz="1100" dirty="0"/>
              <a:t>只有不断反省，回顾，复盘，才能明得失，才能不断优化自我；</a:t>
            </a:r>
            <a:endParaRPr lang="en-US" altLang="zh-CN" sz="1100" dirty="0"/>
          </a:p>
          <a:p>
            <a:pPr>
              <a:lnSpc>
                <a:spcPct val="150000"/>
              </a:lnSpc>
            </a:pPr>
            <a:r>
              <a:rPr lang="zh-CN" altLang="en-US" sz="1100" dirty="0"/>
              <a:t>团队和个人的成长，都离不开定期的反省和改变；</a:t>
            </a:r>
            <a:endParaRPr lang="en-US" altLang="zh-CN" sz="1100" dirty="0"/>
          </a:p>
        </p:txBody>
      </p:sp>
      <p:sp>
        <p:nvSpPr>
          <p:cNvPr id="2" name="矩形 1"/>
          <p:cNvSpPr/>
          <p:nvPr/>
        </p:nvSpPr>
        <p:spPr>
          <a:xfrm>
            <a:off x="677736" y="2151692"/>
            <a:ext cx="7428488" cy="824200"/>
          </a:xfrm>
          <a:prstGeom prst="rect">
            <a:avLst/>
          </a:prstGeom>
        </p:spPr>
        <p:txBody>
          <a:bodyPr wrap="square">
            <a:spAutoFit/>
          </a:bodyPr>
          <a:lstStyle/>
          <a:p>
            <a:pPr>
              <a:lnSpc>
                <a:spcPct val="150000"/>
              </a:lnSpc>
            </a:pPr>
            <a:r>
              <a:rPr lang="zh-CN" altLang="en-US" sz="1100" dirty="0" smtClean="0"/>
              <a:t>自组织的团队，是拥有完成需求闭环的完整团队；</a:t>
            </a:r>
            <a:endParaRPr lang="en-US" altLang="zh-CN" sz="1100" dirty="0" smtClean="0"/>
          </a:p>
          <a:p>
            <a:pPr>
              <a:lnSpc>
                <a:spcPct val="150000"/>
              </a:lnSpc>
            </a:pPr>
            <a:r>
              <a:rPr lang="zh-CN" altLang="en-US" sz="1100" dirty="0" smtClean="0"/>
              <a:t>团队成员为同一目标在一起工作，相互协作；</a:t>
            </a:r>
            <a:endParaRPr lang="en-US" altLang="zh-CN" sz="1100" dirty="0" smtClean="0"/>
          </a:p>
          <a:p>
            <a:pPr>
              <a:lnSpc>
                <a:spcPct val="150000"/>
              </a:lnSpc>
            </a:pPr>
            <a:r>
              <a:rPr lang="zh-CN" altLang="en-US" sz="1100" dirty="0" smtClean="0"/>
              <a:t>这样才更可能实现最佳的架构、需求和设计；</a:t>
            </a:r>
            <a:endParaRPr lang="zh-CN" altLang="en-US" sz="1100" dirty="0"/>
          </a:p>
        </p:txBody>
      </p:sp>
    </p:spTree>
    <p:extLst>
      <p:ext uri="{BB962C8B-B14F-4D97-AF65-F5344CB8AC3E}">
        <p14:creationId xmlns:p14="http://schemas.microsoft.com/office/powerpoint/2010/main" val="12053756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敏捷是什么？</a:t>
            </a:r>
          </a:p>
        </p:txBody>
      </p:sp>
      <p:sp>
        <p:nvSpPr>
          <p:cNvPr id="3" name="矩形 2"/>
          <p:cNvSpPr/>
          <p:nvPr/>
        </p:nvSpPr>
        <p:spPr>
          <a:xfrm>
            <a:off x="1979712" y="1851670"/>
            <a:ext cx="5526360" cy="1477328"/>
          </a:xfrm>
          <a:prstGeom prst="rect">
            <a:avLst/>
          </a:prstGeom>
        </p:spPr>
        <p:txBody>
          <a:bodyPr wrap="square">
            <a:spAutoFit/>
          </a:bodyPr>
          <a:lstStyle/>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敏捷</a:t>
            </a:r>
            <a:r>
              <a:rPr lang="zh-CN" altLang="en-US" sz="2000" b="1" dirty="0">
                <a:solidFill>
                  <a:srgbClr val="FF0000"/>
                </a:solidFill>
                <a:latin typeface="微软雅黑" panose="020B0503020204020204" pitchFamily="34" charset="-122"/>
                <a:ea typeface="微软雅黑" panose="020B0503020204020204" pitchFamily="34" charset="-122"/>
              </a:rPr>
              <a:t>不是</a:t>
            </a:r>
            <a:r>
              <a:rPr lang="zh-CN" altLang="en-US" sz="2000" b="1" dirty="0">
                <a:solidFill>
                  <a:srgbClr val="000000"/>
                </a:solidFill>
                <a:latin typeface="微软雅黑" panose="020B0503020204020204" pitchFamily="34" charset="-122"/>
                <a:ea typeface="微软雅黑" panose="020B0503020204020204" pitchFamily="34" charset="-122"/>
              </a:rPr>
              <a:t>某一种方法论、过程或框架</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而</a:t>
            </a:r>
            <a:r>
              <a:rPr lang="zh-CN" altLang="en-US" sz="2000" b="1" dirty="0">
                <a:solidFill>
                  <a:srgbClr val="FF0000"/>
                </a:solidFill>
                <a:latin typeface="微软雅黑" panose="020B0503020204020204" pitchFamily="34" charset="-122"/>
                <a:ea typeface="微软雅黑" panose="020B0503020204020204" pitchFamily="34" charset="-122"/>
              </a:rPr>
              <a:t>是</a:t>
            </a:r>
            <a:r>
              <a:rPr lang="zh-CN" altLang="en-US" sz="2000" b="1" dirty="0">
                <a:solidFill>
                  <a:srgbClr val="000000"/>
                </a:solidFill>
                <a:latin typeface="微软雅黑" panose="020B0503020204020204" pitchFamily="34" charset="-122"/>
                <a:ea typeface="微软雅黑" panose="020B0503020204020204" pitchFamily="34" charset="-122"/>
              </a:rPr>
              <a:t>一组价值观与原则</a:t>
            </a:r>
          </a:p>
          <a:p>
            <a:pPr>
              <a:lnSpc>
                <a:spcPct val="150000"/>
              </a:lnSpc>
            </a:pPr>
            <a:r>
              <a:rPr lang="zh-CN" altLang="en-US" sz="2000" b="1" dirty="0">
                <a:solidFill>
                  <a:srgbClr val="000000"/>
                </a:solidFill>
                <a:latin typeface="微软雅黑" panose="020B0503020204020204" pitchFamily="34" charset="-122"/>
                <a:ea typeface="微软雅黑" panose="020B0503020204020204" pitchFamily="34" charset="-122"/>
              </a:rPr>
              <a:t>更</a:t>
            </a:r>
            <a:r>
              <a:rPr lang="zh-CN" altLang="en-US" sz="2000" b="1" dirty="0">
                <a:solidFill>
                  <a:srgbClr val="FF0000"/>
                </a:solidFill>
                <a:latin typeface="微软雅黑" panose="020B0503020204020204" pitchFamily="34" charset="-122"/>
                <a:ea typeface="微软雅黑" panose="020B0503020204020204" pitchFamily="34" charset="-122"/>
              </a:rPr>
              <a:t>不是</a:t>
            </a:r>
            <a:r>
              <a:rPr lang="zh-CN" altLang="en-US" sz="2000" b="1" dirty="0">
                <a:solidFill>
                  <a:srgbClr val="000000"/>
                </a:solidFill>
                <a:latin typeface="微软雅黑" panose="020B0503020204020204" pitchFamily="34" charset="-122"/>
                <a:ea typeface="微软雅黑" panose="020B0503020204020204" pitchFamily="34" charset="-122"/>
              </a:rPr>
              <a:t>字面意义上的敏捷</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168290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敏捷是什么？</a:t>
            </a:r>
          </a:p>
        </p:txBody>
      </p:sp>
      <p:pic>
        <p:nvPicPr>
          <p:cNvPr id="26" name="图片 25"/>
          <p:cNvPicPr>
            <a:picLocks noChangeAspect="1"/>
          </p:cNvPicPr>
          <p:nvPr/>
        </p:nvPicPr>
        <p:blipFill>
          <a:blip r:embed="rId3">
            <a:duotone>
              <a:schemeClr val="accent4">
                <a:shade val="45000"/>
                <a:satMod val="135000"/>
              </a:schemeClr>
              <a:prstClr val="white"/>
            </a:duotone>
          </a:blip>
          <a:stretch>
            <a:fillRect/>
          </a:stretch>
        </p:blipFill>
        <p:spPr>
          <a:xfrm>
            <a:off x="1115616" y="987574"/>
            <a:ext cx="6305930" cy="3468651"/>
          </a:xfrm>
          <a:prstGeom prst="rect">
            <a:avLst/>
          </a:prstGeom>
        </p:spPr>
      </p:pic>
      <p:sp>
        <p:nvSpPr>
          <p:cNvPr id="27" name="文本框 26"/>
          <p:cNvSpPr txBox="1"/>
          <p:nvPr/>
        </p:nvSpPr>
        <p:spPr>
          <a:xfrm>
            <a:off x="3965162" y="3330781"/>
            <a:ext cx="877163" cy="369332"/>
          </a:xfrm>
          <a:prstGeom prst="rect">
            <a:avLst/>
          </a:prstGeom>
          <a:noFill/>
        </p:spPr>
        <p:txBody>
          <a:bodyPr wrap="none" rtlCol="0">
            <a:spAutoFit/>
          </a:bodyPr>
          <a:lstStyle/>
          <a:p>
            <a:r>
              <a:rPr lang="zh-CN" altLang="en-US" dirty="0" smtClean="0"/>
              <a:t>价值观</a:t>
            </a:r>
            <a:endParaRPr lang="zh-CN" altLang="en-US" dirty="0"/>
          </a:p>
        </p:txBody>
      </p:sp>
      <p:sp>
        <p:nvSpPr>
          <p:cNvPr id="28" name="文本框 27"/>
          <p:cNvSpPr txBox="1"/>
          <p:nvPr/>
        </p:nvSpPr>
        <p:spPr>
          <a:xfrm>
            <a:off x="3972728" y="1996684"/>
            <a:ext cx="646331" cy="369332"/>
          </a:xfrm>
          <a:prstGeom prst="rect">
            <a:avLst/>
          </a:prstGeom>
          <a:noFill/>
        </p:spPr>
        <p:txBody>
          <a:bodyPr wrap="none" rtlCol="0">
            <a:spAutoFit/>
          </a:bodyPr>
          <a:lstStyle/>
          <a:p>
            <a:r>
              <a:rPr lang="zh-CN" altLang="en-US" dirty="0" smtClean="0"/>
              <a:t>原则</a:t>
            </a:r>
            <a:endParaRPr lang="zh-CN" altLang="en-US" dirty="0"/>
          </a:p>
        </p:txBody>
      </p:sp>
      <p:sp>
        <p:nvSpPr>
          <p:cNvPr id="29" name="文本框 28"/>
          <p:cNvSpPr txBox="1"/>
          <p:nvPr/>
        </p:nvSpPr>
        <p:spPr>
          <a:xfrm>
            <a:off x="3972728" y="1289284"/>
            <a:ext cx="646331" cy="369332"/>
          </a:xfrm>
          <a:prstGeom prst="rect">
            <a:avLst/>
          </a:prstGeom>
          <a:noFill/>
        </p:spPr>
        <p:txBody>
          <a:bodyPr wrap="none" rtlCol="0">
            <a:spAutoFit/>
          </a:bodyPr>
          <a:lstStyle/>
          <a:p>
            <a:r>
              <a:rPr lang="zh-CN" altLang="en-US" dirty="0" smtClean="0"/>
              <a:t>实践</a:t>
            </a:r>
            <a:endParaRPr lang="zh-CN" altLang="en-US" dirty="0"/>
          </a:p>
        </p:txBody>
      </p:sp>
      <p:sp>
        <p:nvSpPr>
          <p:cNvPr id="30" name="文本框 29"/>
          <p:cNvSpPr txBox="1"/>
          <p:nvPr/>
        </p:nvSpPr>
        <p:spPr>
          <a:xfrm>
            <a:off x="5065392" y="1458598"/>
            <a:ext cx="880369" cy="369332"/>
          </a:xfrm>
          <a:prstGeom prst="rect">
            <a:avLst/>
          </a:prstGeom>
          <a:noFill/>
        </p:spPr>
        <p:txBody>
          <a:bodyPr wrap="none" rtlCol="0">
            <a:spAutoFit/>
          </a:bodyPr>
          <a:lstStyle/>
          <a:p>
            <a:r>
              <a:rPr lang="en-US" altLang="zh-CN" dirty="0" smtClean="0"/>
              <a:t>Scrum</a:t>
            </a:r>
            <a:endParaRPr lang="zh-CN" altLang="en-US" dirty="0"/>
          </a:p>
        </p:txBody>
      </p:sp>
      <p:sp>
        <p:nvSpPr>
          <p:cNvPr id="31" name="文本框 30"/>
          <p:cNvSpPr txBox="1"/>
          <p:nvPr/>
        </p:nvSpPr>
        <p:spPr>
          <a:xfrm>
            <a:off x="5942555" y="1827930"/>
            <a:ext cx="660758" cy="369332"/>
          </a:xfrm>
          <a:prstGeom prst="rect">
            <a:avLst/>
          </a:prstGeom>
          <a:noFill/>
        </p:spPr>
        <p:txBody>
          <a:bodyPr wrap="none" rtlCol="0">
            <a:spAutoFit/>
          </a:bodyPr>
          <a:lstStyle/>
          <a:p>
            <a:r>
              <a:rPr lang="en-US" altLang="zh-CN" dirty="0" smtClean="0"/>
              <a:t>FDD</a:t>
            </a:r>
            <a:endParaRPr lang="zh-CN" altLang="en-US" dirty="0"/>
          </a:p>
        </p:txBody>
      </p:sp>
      <p:sp>
        <p:nvSpPr>
          <p:cNvPr id="32" name="文本框 31"/>
          <p:cNvSpPr txBox="1"/>
          <p:nvPr/>
        </p:nvSpPr>
        <p:spPr>
          <a:xfrm>
            <a:off x="2748576" y="1418293"/>
            <a:ext cx="474810" cy="369332"/>
          </a:xfrm>
          <a:prstGeom prst="rect">
            <a:avLst/>
          </a:prstGeom>
          <a:noFill/>
        </p:spPr>
        <p:txBody>
          <a:bodyPr wrap="none" rtlCol="0">
            <a:spAutoFit/>
          </a:bodyPr>
          <a:lstStyle/>
          <a:p>
            <a:r>
              <a:rPr lang="en-US" altLang="zh-CN" dirty="0" smtClean="0"/>
              <a:t>XP</a:t>
            </a:r>
            <a:endParaRPr lang="zh-CN" altLang="en-US" dirty="0"/>
          </a:p>
        </p:txBody>
      </p:sp>
      <p:sp>
        <p:nvSpPr>
          <p:cNvPr id="33" name="文本框 32"/>
          <p:cNvSpPr txBox="1"/>
          <p:nvPr/>
        </p:nvSpPr>
        <p:spPr>
          <a:xfrm>
            <a:off x="1871413" y="1812018"/>
            <a:ext cx="1016560" cy="369332"/>
          </a:xfrm>
          <a:prstGeom prst="rect">
            <a:avLst/>
          </a:prstGeom>
          <a:noFill/>
        </p:spPr>
        <p:txBody>
          <a:bodyPr wrap="none" rtlCol="0">
            <a:spAutoFit/>
          </a:bodyPr>
          <a:lstStyle/>
          <a:p>
            <a:r>
              <a:rPr lang="en-US" altLang="zh-CN" dirty="0" smtClean="0"/>
              <a:t>Kanban</a:t>
            </a:r>
            <a:endParaRPr lang="zh-CN" altLang="en-US" dirty="0"/>
          </a:p>
        </p:txBody>
      </p:sp>
      <p:sp>
        <p:nvSpPr>
          <p:cNvPr id="34" name="文本框 33"/>
          <p:cNvSpPr txBox="1"/>
          <p:nvPr/>
        </p:nvSpPr>
        <p:spPr>
          <a:xfrm>
            <a:off x="1309449" y="2317907"/>
            <a:ext cx="670376" cy="369332"/>
          </a:xfrm>
          <a:prstGeom prst="rect">
            <a:avLst/>
          </a:prstGeom>
          <a:noFill/>
        </p:spPr>
        <p:txBody>
          <a:bodyPr wrap="none" rtlCol="0">
            <a:spAutoFit/>
          </a:bodyPr>
          <a:lstStyle/>
          <a:p>
            <a:r>
              <a:rPr lang="en-US" altLang="zh-CN" dirty="0" smtClean="0"/>
              <a:t>TDD</a:t>
            </a:r>
            <a:endParaRPr lang="zh-CN" altLang="en-US" dirty="0"/>
          </a:p>
        </p:txBody>
      </p:sp>
      <p:sp>
        <p:nvSpPr>
          <p:cNvPr id="35" name="文本框 34"/>
          <p:cNvSpPr txBox="1"/>
          <p:nvPr/>
        </p:nvSpPr>
        <p:spPr>
          <a:xfrm>
            <a:off x="6603313" y="2312328"/>
            <a:ext cx="428322" cy="369332"/>
          </a:xfrm>
          <a:prstGeom prst="rect">
            <a:avLst/>
          </a:prstGeom>
          <a:noFill/>
        </p:spPr>
        <p:txBody>
          <a:bodyPr wrap="none" rtlCol="0">
            <a:spAutoFit/>
          </a:bodyPr>
          <a:lstStyle/>
          <a:p>
            <a:r>
              <a:rPr lang="en-US" altLang="zh-CN" dirty="0" smtClean="0"/>
              <a:t>….</a:t>
            </a:r>
            <a:endParaRPr lang="zh-CN" altLang="en-US" dirty="0"/>
          </a:p>
        </p:txBody>
      </p:sp>
    </p:spTree>
    <p:extLst>
      <p:ext uri="{BB962C8B-B14F-4D97-AF65-F5344CB8AC3E}">
        <p14:creationId xmlns:p14="http://schemas.microsoft.com/office/powerpoint/2010/main" val="13946763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r="44563" b="66242"/>
          <a:stretch/>
        </p:blipFill>
        <p:spPr>
          <a:xfrm flipH="1">
            <a:off x="-1" y="2612419"/>
            <a:ext cx="4958118" cy="2531081"/>
          </a:xfrm>
          <a:prstGeom prst="rect">
            <a:avLst/>
          </a:prstGeom>
        </p:spPr>
      </p:pic>
      <p:sp>
        <p:nvSpPr>
          <p:cNvPr id="25" name="圆角矩形 24"/>
          <p:cNvSpPr/>
          <p:nvPr/>
        </p:nvSpPr>
        <p:spPr>
          <a:xfrm>
            <a:off x="4427984" y="1201259"/>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1</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076056" y="1201053"/>
            <a:ext cx="2972164" cy="503773"/>
            <a:chOff x="6339097" y="1573726"/>
            <a:chExt cx="3744416" cy="511504"/>
          </a:xfrm>
        </p:grpSpPr>
        <p:sp>
          <p:nvSpPr>
            <p:cNvPr id="27" name="圆角矩形 26"/>
            <p:cNvSpPr/>
            <p:nvPr/>
          </p:nvSpPr>
          <p:spPr>
            <a:xfrm>
              <a:off x="6339097" y="1573726"/>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8" name="矩形 27"/>
            <p:cNvSpPr/>
            <p:nvPr/>
          </p:nvSpPr>
          <p:spPr>
            <a:xfrm>
              <a:off x="6896718" y="1614014"/>
              <a:ext cx="2653076" cy="437541"/>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敏捷到底是什么</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9" name="圆角矩形 28"/>
          <p:cNvSpPr/>
          <p:nvPr/>
        </p:nvSpPr>
        <p:spPr>
          <a:xfrm>
            <a:off x="4427984" y="1900461"/>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2</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30" name="组合 29"/>
          <p:cNvGrpSpPr/>
          <p:nvPr/>
        </p:nvGrpSpPr>
        <p:grpSpPr>
          <a:xfrm>
            <a:off x="5058154" y="1900255"/>
            <a:ext cx="2972164" cy="503773"/>
            <a:chOff x="6315199" y="2410178"/>
            <a:chExt cx="3744416" cy="511504"/>
          </a:xfrm>
        </p:grpSpPr>
        <p:sp>
          <p:nvSpPr>
            <p:cNvPr id="31" name="圆角矩形 30"/>
            <p:cNvSpPr/>
            <p:nvPr/>
          </p:nvSpPr>
          <p:spPr>
            <a:xfrm>
              <a:off x="6315199" y="2410178"/>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2" name="矩形 31"/>
            <p:cNvSpPr/>
            <p:nvPr/>
          </p:nvSpPr>
          <p:spPr>
            <a:xfrm>
              <a:off x="6893964" y="2450466"/>
              <a:ext cx="2653076" cy="437541"/>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敏捷</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VS </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瀑布</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6" name="圆角矩形 35"/>
          <p:cNvSpPr/>
          <p:nvPr/>
        </p:nvSpPr>
        <p:spPr>
          <a:xfrm>
            <a:off x="4427984" y="2589262"/>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3</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37" name="组合 36"/>
          <p:cNvGrpSpPr/>
          <p:nvPr/>
        </p:nvGrpSpPr>
        <p:grpSpPr>
          <a:xfrm>
            <a:off x="5076056" y="2589053"/>
            <a:ext cx="2972164" cy="503773"/>
            <a:chOff x="6339097" y="3296031"/>
            <a:chExt cx="3744416" cy="511504"/>
          </a:xfrm>
        </p:grpSpPr>
        <p:sp>
          <p:nvSpPr>
            <p:cNvPr id="38" name="圆角矩形 37"/>
            <p:cNvSpPr/>
            <p:nvPr/>
          </p:nvSpPr>
          <p:spPr>
            <a:xfrm>
              <a:off x="6339097" y="3296031"/>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9" name="矩形 38"/>
            <p:cNvSpPr/>
            <p:nvPr/>
          </p:nvSpPr>
          <p:spPr>
            <a:xfrm>
              <a:off x="6898538" y="3336319"/>
              <a:ext cx="2736305" cy="437541"/>
            </a:xfrm>
            <a:prstGeom prst="rect">
              <a:avLst/>
            </a:prstGeom>
          </p:spPr>
          <p:txBody>
            <a:bodyPr wrap="square" lIns="121960" tIns="60980" rIns="121960" bIns="60980">
              <a:spAutoFit/>
            </a:bodyPr>
            <a:lstStyle/>
            <a:p>
              <a:pPr>
                <a:defRPr/>
              </a:pPr>
              <a:r>
                <a:rPr lang="en-US" alt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Scrum</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介绍</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0" name="圆角矩形 39"/>
          <p:cNvSpPr/>
          <p:nvPr/>
        </p:nvSpPr>
        <p:spPr>
          <a:xfrm>
            <a:off x="4427984" y="3292113"/>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4</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41" name="组合 40"/>
          <p:cNvGrpSpPr/>
          <p:nvPr/>
        </p:nvGrpSpPr>
        <p:grpSpPr>
          <a:xfrm>
            <a:off x="5076056" y="3291748"/>
            <a:ext cx="2972164" cy="503772"/>
            <a:chOff x="6339097" y="4180903"/>
            <a:chExt cx="3744416" cy="511504"/>
          </a:xfrm>
        </p:grpSpPr>
        <p:sp>
          <p:nvSpPr>
            <p:cNvPr id="46" name="圆角矩形 45"/>
            <p:cNvSpPr/>
            <p:nvPr/>
          </p:nvSpPr>
          <p:spPr>
            <a:xfrm>
              <a:off x="6339097" y="418090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7" name="矩形 46"/>
            <p:cNvSpPr/>
            <p:nvPr/>
          </p:nvSpPr>
          <p:spPr>
            <a:xfrm>
              <a:off x="6898538" y="4221882"/>
              <a:ext cx="2736305" cy="437542"/>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我们的敏捷构想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7" name="下箭头 66"/>
          <p:cNvSpPr/>
          <p:nvPr/>
        </p:nvSpPr>
        <p:spPr>
          <a:xfrm rot="16200000">
            <a:off x="3633610" y="1933417"/>
            <a:ext cx="431948" cy="509274"/>
          </a:xfrm>
          <a:prstGeom prst="down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4" tIns="34253" rIns="68504" bIns="34253" rtlCol="0" anchor="ctr"/>
          <a:lstStyle/>
          <a:p>
            <a:pPr algn="ctr"/>
            <a:endParaRPr lang="zh-CN" altLang="en-US"/>
          </a:p>
        </p:txBody>
      </p:sp>
      <p:sp>
        <p:nvSpPr>
          <p:cNvPr id="68" name="TextBox 67"/>
          <p:cNvSpPr txBox="1"/>
          <p:nvPr/>
        </p:nvSpPr>
        <p:spPr>
          <a:xfrm>
            <a:off x="107504" y="915566"/>
            <a:ext cx="2160240" cy="1015580"/>
          </a:xfrm>
          <a:prstGeom prst="rect">
            <a:avLst/>
          </a:prstGeom>
          <a:noFill/>
        </p:spPr>
        <p:txBody>
          <a:bodyPr wrap="square" lIns="91361" tIns="45679" rIns="91361" bIns="45679">
            <a:spAutoFit/>
          </a:bodyPr>
          <a:lstStyle/>
          <a:p>
            <a:pPr algn="r">
              <a:defRPr/>
            </a:pPr>
            <a:r>
              <a:rPr lang="zh-CN" altLang="en-US" sz="3600" b="1" dirty="0" smtClean="0">
                <a:solidFill>
                  <a:schemeClr val="tx2"/>
                </a:solidFill>
                <a:latin typeface="微软雅黑" pitchFamily="34" charset="-122"/>
                <a:ea typeface="微软雅黑" pitchFamily="34" charset="-122"/>
              </a:rPr>
              <a:t>目录</a:t>
            </a:r>
            <a:endParaRPr lang="en-US" altLang="zh-CN" sz="3600" b="1" dirty="0" smtClean="0">
              <a:solidFill>
                <a:schemeClr val="tx2"/>
              </a:solidFill>
              <a:latin typeface="微软雅黑" pitchFamily="34" charset="-122"/>
              <a:ea typeface="微软雅黑" pitchFamily="34" charset="-122"/>
            </a:endParaRPr>
          </a:p>
          <a:p>
            <a:pPr algn="r">
              <a:defRPr/>
            </a:pPr>
            <a:r>
              <a:rPr lang="en-US" altLang="zh-CN" sz="2400" b="1" dirty="0" smtClean="0">
                <a:solidFill>
                  <a:schemeClr val="tx2"/>
                </a:solidFill>
                <a:latin typeface="微软雅黑" pitchFamily="34" charset="-122"/>
                <a:ea typeface="微软雅黑" pitchFamily="34" charset="-122"/>
              </a:rPr>
              <a:t>CONTENTS</a:t>
            </a:r>
            <a:endParaRPr lang="zh-CN" altLang="en-US" sz="2400" b="1"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38036096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互联网</a:t>
            </a:r>
            <a:r>
              <a:rPr lang="zh-CN" altLang="en-US" sz="2000" b="1" dirty="0">
                <a:solidFill>
                  <a:schemeClr val="tx1">
                    <a:lumMod val="75000"/>
                    <a:lumOff val="25000"/>
                  </a:schemeClr>
                </a:solidFill>
              </a:rPr>
              <a:t>行业的</a:t>
            </a:r>
            <a:r>
              <a:rPr lang="zh-CN" altLang="en-US" sz="2000" b="1" dirty="0" smtClean="0">
                <a:solidFill>
                  <a:schemeClr val="tx1">
                    <a:lumMod val="75000"/>
                    <a:lumOff val="25000"/>
                  </a:schemeClr>
                </a:solidFill>
              </a:rPr>
              <a:t>特点</a:t>
            </a:r>
          </a:p>
        </p:txBody>
      </p:sp>
      <p:sp>
        <p:nvSpPr>
          <p:cNvPr id="67" name="Freeform 105"/>
          <p:cNvSpPr>
            <a:spLocks/>
          </p:cNvSpPr>
          <p:nvPr/>
        </p:nvSpPr>
        <p:spPr bwMode="auto">
          <a:xfrm>
            <a:off x="4570593" y="3248188"/>
            <a:ext cx="863713" cy="937996"/>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68" name="Freeform 107"/>
          <p:cNvSpPr>
            <a:spLocks/>
          </p:cNvSpPr>
          <p:nvPr/>
        </p:nvSpPr>
        <p:spPr bwMode="auto">
          <a:xfrm>
            <a:off x="3563987" y="3248188"/>
            <a:ext cx="866888" cy="937996"/>
          </a:xfrm>
          <a:custGeom>
            <a:avLst/>
            <a:gdLst>
              <a:gd name="T0" fmla="*/ 878 w 878"/>
              <a:gd name="T1" fmla="*/ 30 h 952"/>
              <a:gd name="T2" fmla="*/ 456 w 878"/>
              <a:gd name="T3" fmla="*/ 252 h 952"/>
              <a:gd name="T4" fmla="*/ 498 w 878"/>
              <a:gd name="T5" fmla="*/ 0 h 952"/>
              <a:gd name="T6" fmla="*/ 164 w 878"/>
              <a:gd name="T7" fmla="*/ 0 h 952"/>
              <a:gd name="T8" fmla="*/ 0 w 878"/>
              <a:gd name="T9" fmla="*/ 952 h 952"/>
              <a:gd name="T10" fmla="*/ 878 w 878"/>
              <a:gd name="T11" fmla="*/ 492 h 952"/>
              <a:gd name="T12" fmla="*/ 878 w 878"/>
              <a:gd name="T13" fmla="*/ 30 h 952"/>
            </a:gdLst>
            <a:ahLst/>
            <a:cxnLst>
              <a:cxn ang="0">
                <a:pos x="T0" y="T1"/>
              </a:cxn>
              <a:cxn ang="0">
                <a:pos x="T2" y="T3"/>
              </a:cxn>
              <a:cxn ang="0">
                <a:pos x="T4" y="T5"/>
              </a:cxn>
              <a:cxn ang="0">
                <a:pos x="T6" y="T7"/>
              </a:cxn>
              <a:cxn ang="0">
                <a:pos x="T8" y="T9"/>
              </a:cxn>
              <a:cxn ang="0">
                <a:pos x="T10" y="T11"/>
              </a:cxn>
              <a:cxn ang="0">
                <a:pos x="T12" y="T13"/>
              </a:cxn>
            </a:cxnLst>
            <a:rect l="0" t="0" r="r" b="b"/>
            <a:pathLst>
              <a:path w="878" h="952">
                <a:moveTo>
                  <a:pt x="878" y="30"/>
                </a:moveTo>
                <a:lnTo>
                  <a:pt x="456" y="252"/>
                </a:lnTo>
                <a:lnTo>
                  <a:pt x="498" y="0"/>
                </a:lnTo>
                <a:lnTo>
                  <a:pt x="164" y="0"/>
                </a:lnTo>
                <a:lnTo>
                  <a:pt x="0" y="952"/>
                </a:lnTo>
                <a:lnTo>
                  <a:pt x="878" y="492"/>
                </a:lnTo>
                <a:lnTo>
                  <a:pt x="878" y="3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68571" tIns="34285" rIns="68571" bIns="34285"/>
          <a:lstStyle/>
          <a:p>
            <a:pPr fontAlgn="base">
              <a:spcBef>
                <a:spcPct val="0"/>
              </a:spcBef>
              <a:spcAft>
                <a:spcPct val="0"/>
              </a:spcAft>
              <a:defRPr/>
            </a:pPr>
            <a:endParaRPr lang="zh-CN" altLang="en-US" sz="1800">
              <a:solidFill>
                <a:prstClr val="black"/>
              </a:solidFill>
              <a:effectLst>
                <a:outerShdw blurRad="60007" dist="310007" dir="7680000" sy="30000" kx="1300200" algn="ctr" rotWithShape="0">
                  <a:prstClr val="black">
                    <a:alpha val="32000"/>
                  </a:prstClr>
                </a:outerShdw>
              </a:effectLst>
              <a:latin typeface="微软雅黑" panose="020B0503020204020204" pitchFamily="34" charset="-122"/>
              <a:ea typeface="微软雅黑" panose="020B0503020204020204" pitchFamily="34" charset="-122"/>
            </a:endParaRPr>
          </a:p>
        </p:txBody>
      </p:sp>
      <p:grpSp>
        <p:nvGrpSpPr>
          <p:cNvPr id="69" name="组合 68"/>
          <p:cNvGrpSpPr/>
          <p:nvPr/>
        </p:nvGrpSpPr>
        <p:grpSpPr>
          <a:xfrm>
            <a:off x="2987648" y="1311886"/>
            <a:ext cx="3022994" cy="2874298"/>
            <a:chOff x="3748193" y="2000673"/>
            <a:chExt cx="4030134" cy="3833285"/>
          </a:xfrm>
        </p:grpSpPr>
        <p:sp>
          <p:nvSpPr>
            <p:cNvPr id="70" name="Freeform 104"/>
            <p:cNvSpPr>
              <a:spLocks/>
            </p:cNvSpPr>
            <p:nvPr/>
          </p:nvSpPr>
          <p:spPr bwMode="auto">
            <a:xfrm>
              <a:off x="5858511" y="4583007"/>
              <a:ext cx="1151467" cy="1250951"/>
            </a:xfrm>
            <a:custGeom>
              <a:avLst/>
              <a:gdLst>
                <a:gd name="T0" fmla="*/ 0 w 876"/>
                <a:gd name="T1" fmla="*/ 2147483647 h 952"/>
                <a:gd name="T2" fmla="*/ 0 w 876"/>
                <a:gd name="T3" fmla="*/ 2147483647 h 952"/>
                <a:gd name="T4" fmla="*/ 2147483647 w 876"/>
                <a:gd name="T5" fmla="*/ 2147483647 h 952"/>
                <a:gd name="T6" fmla="*/ 2147483647 w 876"/>
                <a:gd name="T7" fmla="*/ 0 h 952"/>
                <a:gd name="T8" fmla="*/ 2147483647 w 876"/>
                <a:gd name="T9" fmla="*/ 0 h 952"/>
                <a:gd name="T10" fmla="*/ 2147483647 w 876"/>
                <a:gd name="T11" fmla="*/ 2147483647 h 952"/>
                <a:gd name="T12" fmla="*/ 0 w 876"/>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6" h="952">
                  <a:moveTo>
                    <a:pt x="0" y="30"/>
                  </a:moveTo>
                  <a:lnTo>
                    <a:pt x="0" y="492"/>
                  </a:lnTo>
                  <a:lnTo>
                    <a:pt x="876" y="952"/>
                  </a:lnTo>
                  <a:lnTo>
                    <a:pt x="712" y="0"/>
                  </a:lnTo>
                  <a:lnTo>
                    <a:pt x="378" y="0"/>
                  </a:lnTo>
                  <a:lnTo>
                    <a:pt x="422" y="252"/>
                  </a:lnTo>
                  <a:lnTo>
                    <a:pt x="0" y="30"/>
                  </a:lnTo>
                  <a:close/>
                </a:path>
              </a:pathLst>
            </a:custGeom>
            <a:solidFill>
              <a:srgbClr val="FFC000"/>
            </a:solidFill>
            <a:ln>
              <a:noFill/>
            </a:ln>
            <a:extLst/>
          </p:spPr>
          <p:txBody>
            <a:bodyPr/>
            <a:lstStyle/>
            <a:p>
              <a:pPr fontAlgn="base">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71" name="Freeform 106"/>
            <p:cNvSpPr>
              <a:spLocks/>
            </p:cNvSpPr>
            <p:nvPr/>
          </p:nvSpPr>
          <p:spPr bwMode="auto">
            <a:xfrm>
              <a:off x="4516545" y="4583007"/>
              <a:ext cx="1155700" cy="1250951"/>
            </a:xfrm>
            <a:custGeom>
              <a:avLst/>
              <a:gdLst>
                <a:gd name="T0" fmla="*/ 2147483647 w 878"/>
                <a:gd name="T1" fmla="*/ 2147483647 h 952"/>
                <a:gd name="T2" fmla="*/ 2147483647 w 878"/>
                <a:gd name="T3" fmla="*/ 2147483647 h 952"/>
                <a:gd name="T4" fmla="*/ 2147483647 w 878"/>
                <a:gd name="T5" fmla="*/ 0 h 952"/>
                <a:gd name="T6" fmla="*/ 2147483647 w 878"/>
                <a:gd name="T7" fmla="*/ 0 h 952"/>
                <a:gd name="T8" fmla="*/ 0 w 878"/>
                <a:gd name="T9" fmla="*/ 2147483647 h 952"/>
                <a:gd name="T10" fmla="*/ 2147483647 w 878"/>
                <a:gd name="T11" fmla="*/ 2147483647 h 952"/>
                <a:gd name="T12" fmla="*/ 2147483647 w 878"/>
                <a:gd name="T13" fmla="*/ 2147483647 h 9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78" h="952">
                  <a:moveTo>
                    <a:pt x="878" y="30"/>
                  </a:moveTo>
                  <a:lnTo>
                    <a:pt x="456" y="252"/>
                  </a:lnTo>
                  <a:lnTo>
                    <a:pt x="498" y="0"/>
                  </a:lnTo>
                  <a:lnTo>
                    <a:pt x="164" y="0"/>
                  </a:lnTo>
                  <a:lnTo>
                    <a:pt x="0" y="952"/>
                  </a:lnTo>
                  <a:lnTo>
                    <a:pt x="878" y="492"/>
                  </a:lnTo>
                  <a:lnTo>
                    <a:pt x="878" y="30"/>
                  </a:lnTo>
                  <a:close/>
                </a:path>
              </a:pathLst>
            </a:custGeom>
            <a:solidFill>
              <a:srgbClr val="FF51B7"/>
            </a:solidFill>
            <a:ln>
              <a:noFill/>
            </a:ln>
            <a:extLst/>
          </p:spPr>
          <p:txBody>
            <a:bodyPr/>
            <a:lstStyle/>
            <a:p>
              <a:pPr fontAlgn="base">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74" name="Freeform 108"/>
            <p:cNvSpPr>
              <a:spLocks/>
            </p:cNvSpPr>
            <p:nvPr/>
          </p:nvSpPr>
          <p:spPr bwMode="auto">
            <a:xfrm>
              <a:off x="5763260" y="2000673"/>
              <a:ext cx="2015067" cy="2370667"/>
            </a:xfrm>
            <a:custGeom>
              <a:avLst/>
              <a:gdLst>
                <a:gd name="T0" fmla="*/ 2147483647 w 1534"/>
                <a:gd name="T1" fmla="*/ 2147483647 h 1804"/>
                <a:gd name="T2" fmla="*/ 0 w 1534"/>
                <a:gd name="T3" fmla="*/ 0 h 1804"/>
                <a:gd name="T4" fmla="*/ 0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2147483647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474" y="962"/>
                  </a:moveTo>
                  <a:lnTo>
                    <a:pt x="0" y="0"/>
                  </a:lnTo>
                  <a:lnTo>
                    <a:pt x="0" y="700"/>
                  </a:lnTo>
                  <a:lnTo>
                    <a:pt x="246" y="1200"/>
                  </a:lnTo>
                  <a:lnTo>
                    <a:pt x="798" y="1280"/>
                  </a:lnTo>
                  <a:lnTo>
                    <a:pt x="400" y="1670"/>
                  </a:lnTo>
                  <a:lnTo>
                    <a:pt x="422" y="1804"/>
                  </a:lnTo>
                  <a:lnTo>
                    <a:pt x="826" y="1804"/>
                  </a:lnTo>
                  <a:lnTo>
                    <a:pt x="1534" y="1116"/>
                  </a:lnTo>
                  <a:lnTo>
                    <a:pt x="474" y="962"/>
                  </a:lnTo>
                  <a:close/>
                </a:path>
              </a:pathLst>
            </a:custGeom>
            <a:solidFill>
              <a:srgbClr val="92D050"/>
            </a:solidFill>
            <a:ln>
              <a:noFill/>
            </a:ln>
            <a:extLst/>
          </p:spPr>
          <p:txBody>
            <a:bodyPr/>
            <a:lstStyle/>
            <a:p>
              <a:pPr fontAlgn="base">
                <a:spcBef>
                  <a:spcPct val="0"/>
                </a:spcBef>
                <a:spcAft>
                  <a:spcPct val="0"/>
                </a:spcAft>
              </a:pPr>
              <a:endParaRPr lang="zh-CN" altLang="en-US" sz="1800">
                <a:solidFill>
                  <a:srgbClr val="FFC000"/>
                </a:solidFill>
                <a:latin typeface="微软雅黑" panose="020B0503020204020204" pitchFamily="34" charset="-122"/>
                <a:ea typeface="微软雅黑" panose="020B0503020204020204" pitchFamily="34" charset="-122"/>
              </a:endParaRPr>
            </a:p>
          </p:txBody>
        </p:sp>
        <p:sp>
          <p:nvSpPr>
            <p:cNvPr id="75" name="Freeform 109"/>
            <p:cNvSpPr>
              <a:spLocks/>
            </p:cNvSpPr>
            <p:nvPr/>
          </p:nvSpPr>
          <p:spPr bwMode="auto">
            <a:xfrm>
              <a:off x="3748193" y="2000673"/>
              <a:ext cx="2015067" cy="2370667"/>
            </a:xfrm>
            <a:custGeom>
              <a:avLst/>
              <a:gdLst>
                <a:gd name="T0" fmla="*/ 2147483647 w 1534"/>
                <a:gd name="T1" fmla="*/ 2147483647 h 1804"/>
                <a:gd name="T2" fmla="*/ 0 w 1534"/>
                <a:gd name="T3" fmla="*/ 2147483647 h 1804"/>
                <a:gd name="T4" fmla="*/ 2147483647 w 1534"/>
                <a:gd name="T5" fmla="*/ 2147483647 h 1804"/>
                <a:gd name="T6" fmla="*/ 2147483647 w 1534"/>
                <a:gd name="T7" fmla="*/ 2147483647 h 1804"/>
                <a:gd name="T8" fmla="*/ 2147483647 w 1534"/>
                <a:gd name="T9" fmla="*/ 2147483647 h 1804"/>
                <a:gd name="T10" fmla="*/ 2147483647 w 1534"/>
                <a:gd name="T11" fmla="*/ 2147483647 h 1804"/>
                <a:gd name="T12" fmla="*/ 2147483647 w 1534"/>
                <a:gd name="T13" fmla="*/ 2147483647 h 1804"/>
                <a:gd name="T14" fmla="*/ 2147483647 w 1534"/>
                <a:gd name="T15" fmla="*/ 2147483647 h 1804"/>
                <a:gd name="T16" fmla="*/ 2147483647 w 1534"/>
                <a:gd name="T17" fmla="*/ 0 h 1804"/>
                <a:gd name="T18" fmla="*/ 2147483647 w 1534"/>
                <a:gd name="T19" fmla="*/ 2147483647 h 18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34" h="1804">
                  <a:moveTo>
                    <a:pt x="1060" y="962"/>
                  </a:moveTo>
                  <a:lnTo>
                    <a:pt x="0" y="1116"/>
                  </a:lnTo>
                  <a:lnTo>
                    <a:pt x="708" y="1804"/>
                  </a:lnTo>
                  <a:lnTo>
                    <a:pt x="1112" y="1804"/>
                  </a:lnTo>
                  <a:lnTo>
                    <a:pt x="1136" y="1670"/>
                  </a:lnTo>
                  <a:lnTo>
                    <a:pt x="736" y="1280"/>
                  </a:lnTo>
                  <a:lnTo>
                    <a:pt x="1288" y="1200"/>
                  </a:lnTo>
                  <a:lnTo>
                    <a:pt x="1534" y="700"/>
                  </a:lnTo>
                  <a:lnTo>
                    <a:pt x="1534" y="0"/>
                  </a:lnTo>
                  <a:lnTo>
                    <a:pt x="1060" y="962"/>
                  </a:lnTo>
                  <a:close/>
                </a:path>
              </a:pathLst>
            </a:custGeom>
            <a:solidFill>
              <a:schemeClr val="tx2"/>
            </a:solidFill>
            <a:ln>
              <a:noFill/>
            </a:ln>
            <a:extLst/>
          </p:spPr>
          <p:txBody>
            <a:bodyPr/>
            <a:lstStyle/>
            <a:p>
              <a:pPr fontAlgn="base">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76" name="Freeform 121"/>
            <p:cNvSpPr>
              <a:spLocks/>
            </p:cNvSpPr>
            <p:nvPr/>
          </p:nvSpPr>
          <p:spPr bwMode="auto">
            <a:xfrm>
              <a:off x="5462693" y="3837941"/>
              <a:ext cx="254000" cy="251884"/>
            </a:xfrm>
            <a:custGeom>
              <a:avLst/>
              <a:gdLst>
                <a:gd name="T0" fmla="*/ 2147483647 w 192"/>
                <a:gd name="T1" fmla="*/ 2147483647 h 192"/>
                <a:gd name="T2" fmla="*/ 2147483647 w 192"/>
                <a:gd name="T3" fmla="*/ 2147483647 h 192"/>
                <a:gd name="T4" fmla="*/ 2147483647 w 192"/>
                <a:gd name="T5" fmla="*/ 2147483647 h 192"/>
                <a:gd name="T6" fmla="*/ 2147483647 w 192"/>
                <a:gd name="T7" fmla="*/ 2147483647 h 192"/>
                <a:gd name="T8" fmla="*/ 2147483647 w 192"/>
                <a:gd name="T9" fmla="*/ 2147483647 h 192"/>
                <a:gd name="T10" fmla="*/ 2147483647 w 192"/>
                <a:gd name="T11" fmla="*/ 2147483647 h 192"/>
                <a:gd name="T12" fmla="*/ 2147483647 w 192"/>
                <a:gd name="T13" fmla="*/ 2147483647 h 192"/>
                <a:gd name="T14" fmla="*/ 2147483647 w 192"/>
                <a:gd name="T15" fmla="*/ 2147483647 h 192"/>
                <a:gd name="T16" fmla="*/ 2147483647 w 192"/>
                <a:gd name="T17" fmla="*/ 2147483647 h 192"/>
                <a:gd name="T18" fmla="*/ 2147483647 w 192"/>
                <a:gd name="T19" fmla="*/ 2147483647 h 192"/>
                <a:gd name="T20" fmla="*/ 2147483647 w 192"/>
                <a:gd name="T21" fmla="*/ 2147483647 h 192"/>
                <a:gd name="T22" fmla="*/ 2147483647 w 192"/>
                <a:gd name="T23" fmla="*/ 2147483647 h 192"/>
                <a:gd name="T24" fmla="*/ 2147483647 w 192"/>
                <a:gd name="T25" fmla="*/ 2147483647 h 192"/>
                <a:gd name="T26" fmla="*/ 2147483647 w 192"/>
                <a:gd name="T27" fmla="*/ 2147483647 h 192"/>
                <a:gd name="T28" fmla="*/ 2147483647 w 192"/>
                <a:gd name="T29" fmla="*/ 2147483647 h 192"/>
                <a:gd name="T30" fmla="*/ 2147483647 w 192"/>
                <a:gd name="T31" fmla="*/ 2147483647 h 192"/>
                <a:gd name="T32" fmla="*/ 2147483647 w 192"/>
                <a:gd name="T33" fmla="*/ 2147483647 h 192"/>
                <a:gd name="T34" fmla="*/ 2147483647 w 192"/>
                <a:gd name="T35" fmla="*/ 2147483647 h 192"/>
                <a:gd name="T36" fmla="*/ 0 w 192"/>
                <a:gd name="T37" fmla="*/ 2147483647 h 192"/>
                <a:gd name="T38" fmla="*/ 0 w 192"/>
                <a:gd name="T39" fmla="*/ 2147483647 h 192"/>
                <a:gd name="T40" fmla="*/ 2147483647 w 192"/>
                <a:gd name="T41" fmla="*/ 2147483647 h 192"/>
                <a:gd name="T42" fmla="*/ 2147483647 w 192"/>
                <a:gd name="T43" fmla="*/ 2147483647 h 192"/>
                <a:gd name="T44" fmla="*/ 2147483647 w 192"/>
                <a:gd name="T45" fmla="*/ 2147483647 h 192"/>
                <a:gd name="T46" fmla="*/ 2147483647 w 192"/>
                <a:gd name="T47" fmla="*/ 2147483647 h 192"/>
                <a:gd name="T48" fmla="*/ 2147483647 w 192"/>
                <a:gd name="T49" fmla="*/ 2147483647 h 192"/>
                <a:gd name="T50" fmla="*/ 2147483647 w 192"/>
                <a:gd name="T51" fmla="*/ 2147483647 h 192"/>
                <a:gd name="T52" fmla="*/ 2147483647 w 192"/>
                <a:gd name="T53" fmla="*/ 2147483647 h 192"/>
                <a:gd name="T54" fmla="*/ 2147483647 w 192"/>
                <a:gd name="T55" fmla="*/ 0 h 192"/>
                <a:gd name="T56" fmla="*/ 2147483647 w 192"/>
                <a:gd name="T57" fmla="*/ 0 h 192"/>
                <a:gd name="T58" fmla="*/ 2147483647 w 192"/>
                <a:gd name="T59" fmla="*/ 2147483647 h 192"/>
                <a:gd name="T60" fmla="*/ 2147483647 w 192"/>
                <a:gd name="T61" fmla="*/ 2147483647 h 192"/>
                <a:gd name="T62" fmla="*/ 2147483647 w 192"/>
                <a:gd name="T63" fmla="*/ 2147483647 h 192"/>
                <a:gd name="T64" fmla="*/ 2147483647 w 192"/>
                <a:gd name="T65" fmla="*/ 2147483647 h 192"/>
                <a:gd name="T66" fmla="*/ 2147483647 w 192"/>
                <a:gd name="T67" fmla="*/ 2147483647 h 192"/>
                <a:gd name="T68" fmla="*/ 2147483647 w 192"/>
                <a:gd name="T69" fmla="*/ 2147483647 h 192"/>
                <a:gd name="T70" fmla="*/ 2147483647 w 192"/>
                <a:gd name="T71" fmla="*/ 2147483647 h 192"/>
                <a:gd name="T72" fmla="*/ 2147483647 w 192"/>
                <a:gd name="T73" fmla="*/ 2147483647 h 192"/>
                <a:gd name="T74" fmla="*/ 2147483647 w 192"/>
                <a:gd name="T75" fmla="*/ 2147483647 h 1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2">
                  <a:moveTo>
                    <a:pt x="192" y="96"/>
                  </a:moveTo>
                  <a:lnTo>
                    <a:pt x="192" y="96"/>
                  </a:lnTo>
                  <a:lnTo>
                    <a:pt x="190" y="116"/>
                  </a:lnTo>
                  <a:lnTo>
                    <a:pt x="184" y="134"/>
                  </a:lnTo>
                  <a:lnTo>
                    <a:pt x="174" y="150"/>
                  </a:lnTo>
                  <a:lnTo>
                    <a:pt x="164" y="164"/>
                  </a:lnTo>
                  <a:lnTo>
                    <a:pt x="150" y="176"/>
                  </a:lnTo>
                  <a:lnTo>
                    <a:pt x="132" y="184"/>
                  </a:lnTo>
                  <a:lnTo>
                    <a:pt x="116" y="190"/>
                  </a:lnTo>
                  <a:lnTo>
                    <a:pt x="96" y="192"/>
                  </a:lnTo>
                  <a:lnTo>
                    <a:pt x="76" y="190"/>
                  </a:lnTo>
                  <a:lnTo>
                    <a:pt x="58" y="184"/>
                  </a:lnTo>
                  <a:lnTo>
                    <a:pt x="42" y="176"/>
                  </a:lnTo>
                  <a:lnTo>
                    <a:pt x="28" y="164"/>
                  </a:lnTo>
                  <a:lnTo>
                    <a:pt x="16" y="150"/>
                  </a:lnTo>
                  <a:lnTo>
                    <a:pt x="8" y="134"/>
                  </a:lnTo>
                  <a:lnTo>
                    <a:pt x="2" y="116"/>
                  </a:lnTo>
                  <a:lnTo>
                    <a:pt x="0" y="96"/>
                  </a:lnTo>
                  <a:lnTo>
                    <a:pt x="2" y="76"/>
                  </a:lnTo>
                  <a:lnTo>
                    <a:pt x="8" y="58"/>
                  </a:lnTo>
                  <a:lnTo>
                    <a:pt x="16" y="42"/>
                  </a:lnTo>
                  <a:lnTo>
                    <a:pt x="28" y="28"/>
                  </a:lnTo>
                  <a:lnTo>
                    <a:pt x="42" y="18"/>
                  </a:lnTo>
                  <a:lnTo>
                    <a:pt x="58" y="8"/>
                  </a:lnTo>
                  <a:lnTo>
                    <a:pt x="76" y="2"/>
                  </a:lnTo>
                  <a:lnTo>
                    <a:pt x="96" y="0"/>
                  </a:lnTo>
                  <a:lnTo>
                    <a:pt x="116" y="2"/>
                  </a:lnTo>
                  <a:lnTo>
                    <a:pt x="132" y="8"/>
                  </a:lnTo>
                  <a:lnTo>
                    <a:pt x="150" y="18"/>
                  </a:lnTo>
                  <a:lnTo>
                    <a:pt x="164" y="28"/>
                  </a:lnTo>
                  <a:lnTo>
                    <a:pt x="174" y="42"/>
                  </a:lnTo>
                  <a:lnTo>
                    <a:pt x="184" y="58"/>
                  </a:lnTo>
                  <a:lnTo>
                    <a:pt x="190" y="76"/>
                  </a:lnTo>
                  <a:lnTo>
                    <a:pt x="192" y="96"/>
                  </a:lnTo>
                  <a:close/>
                </a:path>
              </a:pathLst>
            </a:custGeom>
            <a:solidFill>
              <a:schemeClr val="tx2"/>
            </a:solidFill>
            <a:ln>
              <a:noFill/>
            </a:ln>
            <a:extLst/>
          </p:spPr>
          <p:txBody>
            <a:bodyPr/>
            <a:lstStyle/>
            <a:p>
              <a:pPr fontAlgn="base">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77" name="Freeform 122"/>
            <p:cNvSpPr>
              <a:spLocks/>
            </p:cNvSpPr>
            <p:nvPr/>
          </p:nvSpPr>
          <p:spPr bwMode="auto">
            <a:xfrm>
              <a:off x="5765378" y="3774440"/>
              <a:ext cx="315383" cy="315384"/>
            </a:xfrm>
            <a:custGeom>
              <a:avLst/>
              <a:gdLst>
                <a:gd name="T0" fmla="*/ 2147483647 w 240"/>
                <a:gd name="T1" fmla="*/ 2147483647 h 240"/>
                <a:gd name="T2" fmla="*/ 2147483647 w 240"/>
                <a:gd name="T3" fmla="*/ 2147483647 h 240"/>
                <a:gd name="T4" fmla="*/ 2147483647 w 240"/>
                <a:gd name="T5" fmla="*/ 2147483647 h 240"/>
                <a:gd name="T6" fmla="*/ 2147483647 w 240"/>
                <a:gd name="T7" fmla="*/ 2147483647 h 240"/>
                <a:gd name="T8" fmla="*/ 2147483647 w 240"/>
                <a:gd name="T9" fmla="*/ 2147483647 h 240"/>
                <a:gd name="T10" fmla="*/ 2147483647 w 240"/>
                <a:gd name="T11" fmla="*/ 2147483647 h 240"/>
                <a:gd name="T12" fmla="*/ 2147483647 w 240"/>
                <a:gd name="T13" fmla="*/ 2147483647 h 240"/>
                <a:gd name="T14" fmla="*/ 2147483647 w 240"/>
                <a:gd name="T15" fmla="*/ 2147483647 h 240"/>
                <a:gd name="T16" fmla="*/ 2147483647 w 240"/>
                <a:gd name="T17" fmla="*/ 2147483647 h 240"/>
                <a:gd name="T18" fmla="*/ 2147483647 w 240"/>
                <a:gd name="T19" fmla="*/ 2147483647 h 240"/>
                <a:gd name="T20" fmla="*/ 2147483647 w 240"/>
                <a:gd name="T21" fmla="*/ 2147483647 h 240"/>
                <a:gd name="T22" fmla="*/ 2147483647 w 240"/>
                <a:gd name="T23" fmla="*/ 2147483647 h 240"/>
                <a:gd name="T24" fmla="*/ 2147483647 w 240"/>
                <a:gd name="T25" fmla="*/ 2147483647 h 240"/>
                <a:gd name="T26" fmla="*/ 2147483647 w 240"/>
                <a:gd name="T27" fmla="*/ 2147483647 h 240"/>
                <a:gd name="T28" fmla="*/ 2147483647 w 240"/>
                <a:gd name="T29" fmla="*/ 2147483647 h 240"/>
                <a:gd name="T30" fmla="*/ 2147483647 w 240"/>
                <a:gd name="T31" fmla="*/ 2147483647 h 240"/>
                <a:gd name="T32" fmla="*/ 2147483647 w 240"/>
                <a:gd name="T33" fmla="*/ 2147483647 h 240"/>
                <a:gd name="T34" fmla="*/ 2147483647 w 240"/>
                <a:gd name="T35" fmla="*/ 2147483647 h 240"/>
                <a:gd name="T36" fmla="*/ 2147483647 w 240"/>
                <a:gd name="T37" fmla="*/ 2147483647 h 240"/>
                <a:gd name="T38" fmla="*/ 2147483647 w 240"/>
                <a:gd name="T39" fmla="*/ 2147483647 h 240"/>
                <a:gd name="T40" fmla="*/ 2147483647 w 240"/>
                <a:gd name="T41" fmla="*/ 2147483647 h 240"/>
                <a:gd name="T42" fmla="*/ 0 w 240"/>
                <a:gd name="T43" fmla="*/ 2147483647 h 240"/>
                <a:gd name="T44" fmla="*/ 0 w 240"/>
                <a:gd name="T45" fmla="*/ 2147483647 h 240"/>
                <a:gd name="T46" fmla="*/ 0 w 240"/>
                <a:gd name="T47" fmla="*/ 2147483647 h 240"/>
                <a:gd name="T48" fmla="*/ 0 w 240"/>
                <a:gd name="T49" fmla="*/ 2147483647 h 240"/>
                <a:gd name="T50" fmla="*/ 2147483647 w 240"/>
                <a:gd name="T51" fmla="*/ 2147483647 h 240"/>
                <a:gd name="T52" fmla="*/ 2147483647 w 240"/>
                <a:gd name="T53" fmla="*/ 2147483647 h 240"/>
                <a:gd name="T54" fmla="*/ 2147483647 w 240"/>
                <a:gd name="T55" fmla="*/ 2147483647 h 240"/>
                <a:gd name="T56" fmla="*/ 2147483647 w 240"/>
                <a:gd name="T57" fmla="*/ 2147483647 h 240"/>
                <a:gd name="T58" fmla="*/ 2147483647 w 240"/>
                <a:gd name="T59" fmla="*/ 2147483647 h 240"/>
                <a:gd name="T60" fmla="*/ 2147483647 w 240"/>
                <a:gd name="T61" fmla="*/ 2147483647 h 240"/>
                <a:gd name="T62" fmla="*/ 2147483647 w 240"/>
                <a:gd name="T63" fmla="*/ 2147483647 h 240"/>
                <a:gd name="T64" fmla="*/ 2147483647 w 240"/>
                <a:gd name="T65" fmla="*/ 0 h 240"/>
                <a:gd name="T66" fmla="*/ 2147483647 w 240"/>
                <a:gd name="T67" fmla="*/ 0 h 240"/>
                <a:gd name="T68" fmla="*/ 2147483647 w 240"/>
                <a:gd name="T69" fmla="*/ 0 h 240"/>
                <a:gd name="T70" fmla="*/ 2147483647 w 240"/>
                <a:gd name="T71" fmla="*/ 0 h 240"/>
                <a:gd name="T72" fmla="*/ 2147483647 w 240"/>
                <a:gd name="T73" fmla="*/ 2147483647 h 240"/>
                <a:gd name="T74" fmla="*/ 2147483647 w 240"/>
                <a:gd name="T75" fmla="*/ 2147483647 h 240"/>
                <a:gd name="T76" fmla="*/ 2147483647 w 240"/>
                <a:gd name="T77" fmla="*/ 2147483647 h 240"/>
                <a:gd name="T78" fmla="*/ 2147483647 w 240"/>
                <a:gd name="T79" fmla="*/ 2147483647 h 240"/>
                <a:gd name="T80" fmla="*/ 2147483647 w 240"/>
                <a:gd name="T81" fmla="*/ 2147483647 h 240"/>
                <a:gd name="T82" fmla="*/ 2147483647 w 240"/>
                <a:gd name="T83" fmla="*/ 2147483647 h 240"/>
                <a:gd name="T84" fmla="*/ 2147483647 w 240"/>
                <a:gd name="T85" fmla="*/ 2147483647 h 240"/>
                <a:gd name="T86" fmla="*/ 2147483647 w 240"/>
                <a:gd name="T87" fmla="*/ 2147483647 h 240"/>
                <a:gd name="T88" fmla="*/ 2147483647 w 240"/>
                <a:gd name="T89" fmla="*/ 2147483647 h 240"/>
                <a:gd name="T90" fmla="*/ 2147483647 w 240"/>
                <a:gd name="T91" fmla="*/ 2147483647 h 24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0" h="240">
                  <a:moveTo>
                    <a:pt x="240" y="120"/>
                  </a:moveTo>
                  <a:lnTo>
                    <a:pt x="240" y="120"/>
                  </a:lnTo>
                  <a:lnTo>
                    <a:pt x="238" y="132"/>
                  </a:lnTo>
                  <a:lnTo>
                    <a:pt x="238" y="144"/>
                  </a:lnTo>
                  <a:lnTo>
                    <a:pt x="230" y="166"/>
                  </a:lnTo>
                  <a:lnTo>
                    <a:pt x="218" y="186"/>
                  </a:lnTo>
                  <a:lnTo>
                    <a:pt x="204" y="204"/>
                  </a:lnTo>
                  <a:lnTo>
                    <a:pt x="186" y="218"/>
                  </a:lnTo>
                  <a:lnTo>
                    <a:pt x="166" y="230"/>
                  </a:lnTo>
                  <a:lnTo>
                    <a:pt x="144" y="236"/>
                  </a:lnTo>
                  <a:lnTo>
                    <a:pt x="132" y="238"/>
                  </a:lnTo>
                  <a:lnTo>
                    <a:pt x="120" y="240"/>
                  </a:lnTo>
                  <a:lnTo>
                    <a:pt x="108" y="238"/>
                  </a:lnTo>
                  <a:lnTo>
                    <a:pt x="96" y="236"/>
                  </a:lnTo>
                  <a:lnTo>
                    <a:pt x="72" y="230"/>
                  </a:lnTo>
                  <a:lnTo>
                    <a:pt x="52" y="218"/>
                  </a:lnTo>
                  <a:lnTo>
                    <a:pt x="34" y="204"/>
                  </a:lnTo>
                  <a:lnTo>
                    <a:pt x="20" y="186"/>
                  </a:lnTo>
                  <a:lnTo>
                    <a:pt x="8" y="166"/>
                  </a:lnTo>
                  <a:lnTo>
                    <a:pt x="2" y="144"/>
                  </a:lnTo>
                  <a:lnTo>
                    <a:pt x="0" y="132"/>
                  </a:lnTo>
                  <a:lnTo>
                    <a:pt x="0" y="120"/>
                  </a:lnTo>
                  <a:lnTo>
                    <a:pt x="0" y="108"/>
                  </a:lnTo>
                  <a:lnTo>
                    <a:pt x="2" y="96"/>
                  </a:lnTo>
                  <a:lnTo>
                    <a:pt x="8" y="72"/>
                  </a:lnTo>
                  <a:lnTo>
                    <a:pt x="20" y="52"/>
                  </a:lnTo>
                  <a:lnTo>
                    <a:pt x="34" y="34"/>
                  </a:lnTo>
                  <a:lnTo>
                    <a:pt x="52" y="20"/>
                  </a:lnTo>
                  <a:lnTo>
                    <a:pt x="72" y="8"/>
                  </a:lnTo>
                  <a:lnTo>
                    <a:pt x="96" y="2"/>
                  </a:lnTo>
                  <a:lnTo>
                    <a:pt x="108" y="0"/>
                  </a:lnTo>
                  <a:lnTo>
                    <a:pt x="120" y="0"/>
                  </a:lnTo>
                  <a:lnTo>
                    <a:pt x="132" y="0"/>
                  </a:lnTo>
                  <a:lnTo>
                    <a:pt x="144" y="2"/>
                  </a:lnTo>
                  <a:lnTo>
                    <a:pt x="166" y="8"/>
                  </a:lnTo>
                  <a:lnTo>
                    <a:pt x="186" y="20"/>
                  </a:lnTo>
                  <a:lnTo>
                    <a:pt x="204" y="34"/>
                  </a:lnTo>
                  <a:lnTo>
                    <a:pt x="218" y="52"/>
                  </a:lnTo>
                  <a:lnTo>
                    <a:pt x="230" y="72"/>
                  </a:lnTo>
                  <a:lnTo>
                    <a:pt x="238" y="96"/>
                  </a:lnTo>
                  <a:lnTo>
                    <a:pt x="238" y="108"/>
                  </a:lnTo>
                  <a:lnTo>
                    <a:pt x="240" y="120"/>
                  </a:lnTo>
                  <a:close/>
                </a:path>
              </a:pathLst>
            </a:custGeom>
            <a:solidFill>
              <a:srgbClr val="92D050"/>
            </a:solidFill>
            <a:ln>
              <a:noFill/>
            </a:ln>
            <a:extLst/>
          </p:spPr>
          <p:txBody>
            <a:bodyPr/>
            <a:lstStyle/>
            <a:p>
              <a:pPr fontAlgn="base">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78" name="Freeform 123"/>
            <p:cNvSpPr>
              <a:spLocks/>
            </p:cNvSpPr>
            <p:nvPr/>
          </p:nvSpPr>
          <p:spPr bwMode="auto">
            <a:xfrm>
              <a:off x="5462693" y="4142740"/>
              <a:ext cx="254000" cy="247651"/>
            </a:xfrm>
            <a:custGeom>
              <a:avLst/>
              <a:gdLst>
                <a:gd name="T0" fmla="*/ 2147483647 w 192"/>
                <a:gd name="T1" fmla="*/ 2147483647 h 190"/>
                <a:gd name="T2" fmla="*/ 2147483647 w 192"/>
                <a:gd name="T3" fmla="*/ 2147483647 h 190"/>
                <a:gd name="T4" fmla="*/ 2147483647 w 192"/>
                <a:gd name="T5" fmla="*/ 2147483647 h 190"/>
                <a:gd name="T6" fmla="*/ 2147483647 w 192"/>
                <a:gd name="T7" fmla="*/ 2147483647 h 190"/>
                <a:gd name="T8" fmla="*/ 2147483647 w 192"/>
                <a:gd name="T9" fmla="*/ 2147483647 h 190"/>
                <a:gd name="T10" fmla="*/ 2147483647 w 192"/>
                <a:gd name="T11" fmla="*/ 2147483647 h 190"/>
                <a:gd name="T12" fmla="*/ 2147483647 w 192"/>
                <a:gd name="T13" fmla="*/ 2147483647 h 190"/>
                <a:gd name="T14" fmla="*/ 2147483647 w 192"/>
                <a:gd name="T15" fmla="*/ 2147483647 h 190"/>
                <a:gd name="T16" fmla="*/ 2147483647 w 192"/>
                <a:gd name="T17" fmla="*/ 2147483647 h 190"/>
                <a:gd name="T18" fmla="*/ 2147483647 w 192"/>
                <a:gd name="T19" fmla="*/ 2147483647 h 190"/>
                <a:gd name="T20" fmla="*/ 2147483647 w 192"/>
                <a:gd name="T21" fmla="*/ 2147483647 h 190"/>
                <a:gd name="T22" fmla="*/ 2147483647 w 192"/>
                <a:gd name="T23" fmla="*/ 2147483647 h 190"/>
                <a:gd name="T24" fmla="*/ 2147483647 w 192"/>
                <a:gd name="T25" fmla="*/ 2147483647 h 190"/>
                <a:gd name="T26" fmla="*/ 2147483647 w 192"/>
                <a:gd name="T27" fmla="*/ 2147483647 h 190"/>
                <a:gd name="T28" fmla="*/ 2147483647 w 192"/>
                <a:gd name="T29" fmla="*/ 2147483647 h 190"/>
                <a:gd name="T30" fmla="*/ 2147483647 w 192"/>
                <a:gd name="T31" fmla="*/ 2147483647 h 190"/>
                <a:gd name="T32" fmla="*/ 2147483647 w 192"/>
                <a:gd name="T33" fmla="*/ 2147483647 h 190"/>
                <a:gd name="T34" fmla="*/ 2147483647 w 192"/>
                <a:gd name="T35" fmla="*/ 2147483647 h 190"/>
                <a:gd name="T36" fmla="*/ 0 w 192"/>
                <a:gd name="T37" fmla="*/ 2147483647 h 190"/>
                <a:gd name="T38" fmla="*/ 0 w 192"/>
                <a:gd name="T39" fmla="*/ 2147483647 h 190"/>
                <a:gd name="T40" fmla="*/ 2147483647 w 192"/>
                <a:gd name="T41" fmla="*/ 2147483647 h 190"/>
                <a:gd name="T42" fmla="*/ 2147483647 w 192"/>
                <a:gd name="T43" fmla="*/ 2147483647 h 190"/>
                <a:gd name="T44" fmla="*/ 2147483647 w 192"/>
                <a:gd name="T45" fmla="*/ 2147483647 h 190"/>
                <a:gd name="T46" fmla="*/ 2147483647 w 192"/>
                <a:gd name="T47" fmla="*/ 2147483647 h 190"/>
                <a:gd name="T48" fmla="*/ 2147483647 w 192"/>
                <a:gd name="T49" fmla="*/ 2147483647 h 190"/>
                <a:gd name="T50" fmla="*/ 2147483647 w 192"/>
                <a:gd name="T51" fmla="*/ 2147483647 h 190"/>
                <a:gd name="T52" fmla="*/ 2147483647 w 192"/>
                <a:gd name="T53" fmla="*/ 2147483647 h 190"/>
                <a:gd name="T54" fmla="*/ 2147483647 w 192"/>
                <a:gd name="T55" fmla="*/ 0 h 190"/>
                <a:gd name="T56" fmla="*/ 2147483647 w 192"/>
                <a:gd name="T57" fmla="*/ 0 h 190"/>
                <a:gd name="T58" fmla="*/ 2147483647 w 192"/>
                <a:gd name="T59" fmla="*/ 2147483647 h 190"/>
                <a:gd name="T60" fmla="*/ 2147483647 w 192"/>
                <a:gd name="T61" fmla="*/ 2147483647 h 190"/>
                <a:gd name="T62" fmla="*/ 2147483647 w 192"/>
                <a:gd name="T63" fmla="*/ 2147483647 h 190"/>
                <a:gd name="T64" fmla="*/ 2147483647 w 192"/>
                <a:gd name="T65" fmla="*/ 2147483647 h 190"/>
                <a:gd name="T66" fmla="*/ 2147483647 w 192"/>
                <a:gd name="T67" fmla="*/ 2147483647 h 190"/>
                <a:gd name="T68" fmla="*/ 2147483647 w 192"/>
                <a:gd name="T69" fmla="*/ 2147483647 h 190"/>
                <a:gd name="T70" fmla="*/ 2147483647 w 192"/>
                <a:gd name="T71" fmla="*/ 2147483647 h 190"/>
                <a:gd name="T72" fmla="*/ 2147483647 w 192"/>
                <a:gd name="T73" fmla="*/ 2147483647 h 190"/>
                <a:gd name="T74" fmla="*/ 2147483647 w 192"/>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2" h="190">
                  <a:moveTo>
                    <a:pt x="192" y="94"/>
                  </a:moveTo>
                  <a:lnTo>
                    <a:pt x="192" y="94"/>
                  </a:lnTo>
                  <a:lnTo>
                    <a:pt x="190" y="114"/>
                  </a:lnTo>
                  <a:lnTo>
                    <a:pt x="184" y="132"/>
                  </a:lnTo>
                  <a:lnTo>
                    <a:pt x="174" y="148"/>
                  </a:lnTo>
                  <a:lnTo>
                    <a:pt x="164" y="162"/>
                  </a:lnTo>
                  <a:lnTo>
                    <a:pt x="150" y="174"/>
                  </a:lnTo>
                  <a:lnTo>
                    <a:pt x="132" y="182"/>
                  </a:lnTo>
                  <a:lnTo>
                    <a:pt x="116" y="188"/>
                  </a:lnTo>
                  <a:lnTo>
                    <a:pt x="96"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6" y="0"/>
                  </a:lnTo>
                  <a:lnTo>
                    <a:pt x="116" y="2"/>
                  </a:lnTo>
                  <a:lnTo>
                    <a:pt x="132" y="8"/>
                  </a:lnTo>
                  <a:lnTo>
                    <a:pt x="150" y="16"/>
                  </a:lnTo>
                  <a:lnTo>
                    <a:pt x="164" y="28"/>
                  </a:lnTo>
                  <a:lnTo>
                    <a:pt x="174" y="42"/>
                  </a:lnTo>
                  <a:lnTo>
                    <a:pt x="184" y="58"/>
                  </a:lnTo>
                  <a:lnTo>
                    <a:pt x="190" y="76"/>
                  </a:lnTo>
                  <a:lnTo>
                    <a:pt x="192" y="94"/>
                  </a:lnTo>
                  <a:close/>
                </a:path>
              </a:pathLst>
            </a:custGeom>
            <a:solidFill>
              <a:srgbClr val="FF51B7"/>
            </a:solidFill>
            <a:ln>
              <a:noFill/>
            </a:ln>
            <a:extLst/>
          </p:spPr>
          <p:txBody>
            <a:bodyPr/>
            <a:lstStyle/>
            <a:p>
              <a:pPr fontAlgn="base">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sp>
          <p:nvSpPr>
            <p:cNvPr id="79" name="Freeform 124"/>
            <p:cNvSpPr>
              <a:spLocks/>
            </p:cNvSpPr>
            <p:nvPr/>
          </p:nvSpPr>
          <p:spPr bwMode="auto">
            <a:xfrm>
              <a:off x="5765378" y="4142740"/>
              <a:ext cx="249767" cy="247651"/>
            </a:xfrm>
            <a:custGeom>
              <a:avLst/>
              <a:gdLst>
                <a:gd name="T0" fmla="*/ 2147483647 w 190"/>
                <a:gd name="T1" fmla="*/ 2147483647 h 190"/>
                <a:gd name="T2" fmla="*/ 2147483647 w 190"/>
                <a:gd name="T3" fmla="*/ 2147483647 h 190"/>
                <a:gd name="T4" fmla="*/ 2147483647 w 190"/>
                <a:gd name="T5" fmla="*/ 2147483647 h 190"/>
                <a:gd name="T6" fmla="*/ 2147483647 w 190"/>
                <a:gd name="T7" fmla="*/ 2147483647 h 190"/>
                <a:gd name="T8" fmla="*/ 2147483647 w 190"/>
                <a:gd name="T9" fmla="*/ 2147483647 h 190"/>
                <a:gd name="T10" fmla="*/ 2147483647 w 190"/>
                <a:gd name="T11" fmla="*/ 2147483647 h 190"/>
                <a:gd name="T12" fmla="*/ 2147483647 w 190"/>
                <a:gd name="T13" fmla="*/ 2147483647 h 190"/>
                <a:gd name="T14" fmla="*/ 2147483647 w 190"/>
                <a:gd name="T15" fmla="*/ 2147483647 h 190"/>
                <a:gd name="T16" fmla="*/ 2147483647 w 190"/>
                <a:gd name="T17" fmla="*/ 2147483647 h 190"/>
                <a:gd name="T18" fmla="*/ 2147483647 w 190"/>
                <a:gd name="T19" fmla="*/ 2147483647 h 190"/>
                <a:gd name="T20" fmla="*/ 2147483647 w 190"/>
                <a:gd name="T21" fmla="*/ 2147483647 h 190"/>
                <a:gd name="T22" fmla="*/ 2147483647 w 190"/>
                <a:gd name="T23" fmla="*/ 2147483647 h 190"/>
                <a:gd name="T24" fmla="*/ 2147483647 w 190"/>
                <a:gd name="T25" fmla="*/ 2147483647 h 190"/>
                <a:gd name="T26" fmla="*/ 2147483647 w 190"/>
                <a:gd name="T27" fmla="*/ 2147483647 h 190"/>
                <a:gd name="T28" fmla="*/ 2147483647 w 190"/>
                <a:gd name="T29" fmla="*/ 2147483647 h 190"/>
                <a:gd name="T30" fmla="*/ 2147483647 w 190"/>
                <a:gd name="T31" fmla="*/ 2147483647 h 190"/>
                <a:gd name="T32" fmla="*/ 2147483647 w 190"/>
                <a:gd name="T33" fmla="*/ 2147483647 h 190"/>
                <a:gd name="T34" fmla="*/ 2147483647 w 190"/>
                <a:gd name="T35" fmla="*/ 2147483647 h 190"/>
                <a:gd name="T36" fmla="*/ 0 w 190"/>
                <a:gd name="T37" fmla="*/ 2147483647 h 190"/>
                <a:gd name="T38" fmla="*/ 0 w 190"/>
                <a:gd name="T39" fmla="*/ 2147483647 h 190"/>
                <a:gd name="T40" fmla="*/ 2147483647 w 190"/>
                <a:gd name="T41" fmla="*/ 2147483647 h 190"/>
                <a:gd name="T42" fmla="*/ 2147483647 w 190"/>
                <a:gd name="T43" fmla="*/ 2147483647 h 190"/>
                <a:gd name="T44" fmla="*/ 2147483647 w 190"/>
                <a:gd name="T45" fmla="*/ 2147483647 h 190"/>
                <a:gd name="T46" fmla="*/ 2147483647 w 190"/>
                <a:gd name="T47" fmla="*/ 2147483647 h 190"/>
                <a:gd name="T48" fmla="*/ 2147483647 w 190"/>
                <a:gd name="T49" fmla="*/ 2147483647 h 190"/>
                <a:gd name="T50" fmla="*/ 2147483647 w 190"/>
                <a:gd name="T51" fmla="*/ 2147483647 h 190"/>
                <a:gd name="T52" fmla="*/ 2147483647 w 190"/>
                <a:gd name="T53" fmla="*/ 2147483647 h 190"/>
                <a:gd name="T54" fmla="*/ 2147483647 w 190"/>
                <a:gd name="T55" fmla="*/ 0 h 190"/>
                <a:gd name="T56" fmla="*/ 2147483647 w 190"/>
                <a:gd name="T57" fmla="*/ 0 h 190"/>
                <a:gd name="T58" fmla="*/ 2147483647 w 190"/>
                <a:gd name="T59" fmla="*/ 2147483647 h 190"/>
                <a:gd name="T60" fmla="*/ 2147483647 w 190"/>
                <a:gd name="T61" fmla="*/ 2147483647 h 190"/>
                <a:gd name="T62" fmla="*/ 2147483647 w 190"/>
                <a:gd name="T63" fmla="*/ 2147483647 h 190"/>
                <a:gd name="T64" fmla="*/ 2147483647 w 190"/>
                <a:gd name="T65" fmla="*/ 2147483647 h 190"/>
                <a:gd name="T66" fmla="*/ 2147483647 w 190"/>
                <a:gd name="T67" fmla="*/ 2147483647 h 190"/>
                <a:gd name="T68" fmla="*/ 2147483647 w 190"/>
                <a:gd name="T69" fmla="*/ 2147483647 h 190"/>
                <a:gd name="T70" fmla="*/ 2147483647 w 190"/>
                <a:gd name="T71" fmla="*/ 2147483647 h 190"/>
                <a:gd name="T72" fmla="*/ 2147483647 w 190"/>
                <a:gd name="T73" fmla="*/ 2147483647 h 190"/>
                <a:gd name="T74" fmla="*/ 2147483647 w 190"/>
                <a:gd name="T75" fmla="*/ 2147483647 h 19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0" h="190">
                  <a:moveTo>
                    <a:pt x="190" y="94"/>
                  </a:moveTo>
                  <a:lnTo>
                    <a:pt x="190" y="94"/>
                  </a:lnTo>
                  <a:lnTo>
                    <a:pt x="188" y="114"/>
                  </a:lnTo>
                  <a:lnTo>
                    <a:pt x="182" y="132"/>
                  </a:lnTo>
                  <a:lnTo>
                    <a:pt x="174" y="148"/>
                  </a:lnTo>
                  <a:lnTo>
                    <a:pt x="162" y="162"/>
                  </a:lnTo>
                  <a:lnTo>
                    <a:pt x="148" y="174"/>
                  </a:lnTo>
                  <a:lnTo>
                    <a:pt x="132" y="182"/>
                  </a:lnTo>
                  <a:lnTo>
                    <a:pt x="114" y="188"/>
                  </a:lnTo>
                  <a:lnTo>
                    <a:pt x="94" y="190"/>
                  </a:lnTo>
                  <a:lnTo>
                    <a:pt x="76" y="188"/>
                  </a:lnTo>
                  <a:lnTo>
                    <a:pt x="58" y="182"/>
                  </a:lnTo>
                  <a:lnTo>
                    <a:pt x="42" y="174"/>
                  </a:lnTo>
                  <a:lnTo>
                    <a:pt x="28" y="162"/>
                  </a:lnTo>
                  <a:lnTo>
                    <a:pt x="16" y="148"/>
                  </a:lnTo>
                  <a:lnTo>
                    <a:pt x="8" y="132"/>
                  </a:lnTo>
                  <a:lnTo>
                    <a:pt x="2" y="114"/>
                  </a:lnTo>
                  <a:lnTo>
                    <a:pt x="0" y="94"/>
                  </a:lnTo>
                  <a:lnTo>
                    <a:pt x="2" y="76"/>
                  </a:lnTo>
                  <a:lnTo>
                    <a:pt x="8" y="58"/>
                  </a:lnTo>
                  <a:lnTo>
                    <a:pt x="16" y="42"/>
                  </a:lnTo>
                  <a:lnTo>
                    <a:pt x="28" y="28"/>
                  </a:lnTo>
                  <a:lnTo>
                    <a:pt x="42" y="16"/>
                  </a:lnTo>
                  <a:lnTo>
                    <a:pt x="58" y="8"/>
                  </a:lnTo>
                  <a:lnTo>
                    <a:pt x="76" y="2"/>
                  </a:lnTo>
                  <a:lnTo>
                    <a:pt x="94" y="0"/>
                  </a:lnTo>
                  <a:lnTo>
                    <a:pt x="114" y="2"/>
                  </a:lnTo>
                  <a:lnTo>
                    <a:pt x="132" y="8"/>
                  </a:lnTo>
                  <a:lnTo>
                    <a:pt x="148" y="16"/>
                  </a:lnTo>
                  <a:lnTo>
                    <a:pt x="162" y="28"/>
                  </a:lnTo>
                  <a:lnTo>
                    <a:pt x="174" y="42"/>
                  </a:lnTo>
                  <a:lnTo>
                    <a:pt x="182" y="58"/>
                  </a:lnTo>
                  <a:lnTo>
                    <a:pt x="188" y="76"/>
                  </a:lnTo>
                  <a:lnTo>
                    <a:pt x="190" y="94"/>
                  </a:lnTo>
                  <a:close/>
                </a:path>
              </a:pathLst>
            </a:custGeom>
            <a:solidFill>
              <a:srgbClr val="FFC000"/>
            </a:solidFill>
            <a:ln>
              <a:noFill/>
            </a:ln>
            <a:extLst/>
          </p:spPr>
          <p:txBody>
            <a:bodyPr/>
            <a:lstStyle/>
            <a:p>
              <a:pPr fontAlgn="base">
                <a:spcBef>
                  <a:spcPct val="0"/>
                </a:spcBef>
                <a:spcAft>
                  <a:spcPct val="0"/>
                </a:spcAft>
              </a:pPr>
              <a:endParaRPr lang="zh-CN" altLang="en-US" sz="1800">
                <a:solidFill>
                  <a:prstClr val="black"/>
                </a:solidFill>
                <a:latin typeface="微软雅黑" panose="020B0503020204020204" pitchFamily="34" charset="-122"/>
                <a:ea typeface="微软雅黑" panose="020B0503020204020204" pitchFamily="34" charset="-122"/>
              </a:endParaRPr>
            </a:p>
          </p:txBody>
        </p:sp>
      </p:grpSp>
      <p:sp>
        <p:nvSpPr>
          <p:cNvPr id="81" name="矩形 1"/>
          <p:cNvSpPr>
            <a:spLocks noChangeArrowheads="1"/>
          </p:cNvSpPr>
          <p:nvPr/>
        </p:nvSpPr>
        <p:spPr bwMode="auto">
          <a:xfrm>
            <a:off x="6172058" y="1275606"/>
            <a:ext cx="187970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base">
              <a:lnSpc>
                <a:spcPct val="150000"/>
              </a:lnSpc>
              <a:spcBef>
                <a:spcPct val="0"/>
              </a:spcBef>
              <a:spcAft>
                <a:spcPct val="0"/>
              </a:spcAf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产品经理≠用户</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4" name="矩形 1"/>
          <p:cNvSpPr>
            <a:spLocks noChangeArrowheads="1"/>
          </p:cNvSpPr>
          <p:nvPr/>
        </p:nvSpPr>
        <p:spPr bwMode="auto">
          <a:xfrm>
            <a:off x="979573" y="1275606"/>
            <a:ext cx="1970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创新多、变化多</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1" name="矩形 1"/>
          <p:cNvSpPr>
            <a:spLocks noChangeArrowheads="1"/>
          </p:cNvSpPr>
          <p:nvPr/>
        </p:nvSpPr>
        <p:spPr bwMode="auto">
          <a:xfrm>
            <a:off x="6172055" y="2794494"/>
            <a:ext cx="1879704"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日新月异</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6" name="矩形 1"/>
          <p:cNvSpPr>
            <a:spLocks noChangeArrowheads="1"/>
          </p:cNvSpPr>
          <p:nvPr/>
        </p:nvSpPr>
        <p:spPr bwMode="auto">
          <a:xfrm>
            <a:off x="943087" y="2796078"/>
            <a:ext cx="19706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fontAlgn="base" hangingPunct="1">
              <a:lnSpc>
                <a:spcPct val="150000"/>
              </a:lnSpc>
              <a:spcBef>
                <a:spcPct val="0"/>
              </a:spcBef>
              <a:spcAft>
                <a:spcPct val="0"/>
              </a:spcAft>
            </a:pPr>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迸发的创意</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02" name="组合 101"/>
          <p:cNvGrpSpPr/>
          <p:nvPr/>
        </p:nvGrpSpPr>
        <p:grpSpPr>
          <a:xfrm>
            <a:off x="1059038" y="1716605"/>
            <a:ext cx="3014603" cy="661834"/>
            <a:chOff x="1177047" y="2540424"/>
            <a:chExt cx="4018947" cy="882650"/>
          </a:xfrm>
        </p:grpSpPr>
        <p:sp>
          <p:nvSpPr>
            <p:cNvPr id="103" name="任意多边形 102"/>
            <p:cNvSpPr/>
            <p:nvPr/>
          </p:nvSpPr>
          <p:spPr>
            <a:xfrm flipH="1">
              <a:off x="1177047" y="2540424"/>
              <a:ext cx="3966030"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04" name="Oval 54"/>
            <p:cNvSpPr>
              <a:spLocks noChangeArrowheads="1"/>
            </p:cNvSpPr>
            <p:nvPr/>
          </p:nvSpPr>
          <p:spPr bwMode="auto">
            <a:xfrm>
              <a:off x="5085927" y="3313007"/>
              <a:ext cx="110067" cy="110067"/>
            </a:xfrm>
            <a:prstGeom prst="ellipse">
              <a:avLst/>
            </a:prstGeom>
            <a:ln>
              <a:solidFill>
                <a:schemeClr val="bg1">
                  <a:lumMod val="50000"/>
                </a:schemeClr>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5099299" y="1726128"/>
            <a:ext cx="2784837" cy="658659"/>
            <a:chOff x="6563360" y="2553124"/>
            <a:chExt cx="3712633" cy="878416"/>
          </a:xfrm>
        </p:grpSpPr>
        <p:sp>
          <p:nvSpPr>
            <p:cNvPr id="106" name="任意多边形 105"/>
            <p:cNvSpPr/>
            <p:nvPr/>
          </p:nvSpPr>
          <p:spPr>
            <a:xfrm>
              <a:off x="6626860" y="2553124"/>
              <a:ext cx="3649133" cy="82126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07" name="Oval 54"/>
            <p:cNvSpPr>
              <a:spLocks noChangeArrowheads="1"/>
            </p:cNvSpPr>
            <p:nvPr/>
          </p:nvSpPr>
          <p:spPr bwMode="auto">
            <a:xfrm>
              <a:off x="6563360" y="3321473"/>
              <a:ext cx="110067" cy="110067"/>
            </a:xfrm>
            <a:prstGeom prst="ellipse">
              <a:avLst/>
            </a:prstGeom>
            <a:ln>
              <a:solidFill>
                <a:schemeClr val="bg1">
                  <a:lumMod val="50000"/>
                </a:schemeClr>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pSp>
      <p:grpSp>
        <p:nvGrpSpPr>
          <p:cNvPr id="108" name="组合 107"/>
          <p:cNvGrpSpPr/>
          <p:nvPr/>
        </p:nvGrpSpPr>
        <p:grpSpPr>
          <a:xfrm>
            <a:off x="5146930" y="3241839"/>
            <a:ext cx="2757847" cy="661834"/>
            <a:chOff x="6626860" y="4574541"/>
            <a:chExt cx="3676651" cy="882650"/>
          </a:xfrm>
        </p:grpSpPr>
        <p:sp>
          <p:nvSpPr>
            <p:cNvPr id="109" name="任意多边形 108"/>
            <p:cNvSpPr/>
            <p:nvPr/>
          </p:nvSpPr>
          <p:spPr>
            <a:xfrm>
              <a:off x="6686127" y="4574541"/>
              <a:ext cx="3617384"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10" name="Oval 54"/>
            <p:cNvSpPr>
              <a:spLocks noChangeArrowheads="1"/>
            </p:cNvSpPr>
            <p:nvPr/>
          </p:nvSpPr>
          <p:spPr bwMode="auto">
            <a:xfrm>
              <a:off x="6626860" y="5347124"/>
              <a:ext cx="110067" cy="110067"/>
            </a:xfrm>
            <a:prstGeom prst="ellipse">
              <a:avLst/>
            </a:prstGeom>
            <a:ln>
              <a:solidFill>
                <a:schemeClr val="bg1">
                  <a:lumMod val="50000"/>
                </a:schemeClr>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pSp>
      <p:grpSp>
        <p:nvGrpSpPr>
          <p:cNvPr id="111" name="组合 110"/>
          <p:cNvGrpSpPr/>
          <p:nvPr/>
        </p:nvGrpSpPr>
        <p:grpSpPr>
          <a:xfrm>
            <a:off x="1059037" y="3241839"/>
            <a:ext cx="2730404" cy="661834"/>
            <a:chOff x="1177046" y="4574541"/>
            <a:chExt cx="3640065" cy="882650"/>
          </a:xfrm>
        </p:grpSpPr>
        <p:sp>
          <p:nvSpPr>
            <p:cNvPr id="112" name="任意多边形 111"/>
            <p:cNvSpPr/>
            <p:nvPr/>
          </p:nvSpPr>
          <p:spPr>
            <a:xfrm flipH="1">
              <a:off x="1177046" y="4574541"/>
              <a:ext cx="3574447" cy="827617"/>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528430"/>
                <a:gd name="connsiteY0" fmla="*/ 587027 h 587027"/>
                <a:gd name="connsiteX1" fmla="*/ 333375 w 2528430"/>
                <a:gd name="connsiteY1" fmla="*/ 6002 h 587027"/>
                <a:gd name="connsiteX2" fmla="*/ 2528430 w 2528430"/>
                <a:gd name="connsiteY2" fmla="*/ 0 h 587027"/>
              </a:gdLst>
              <a:ahLst/>
              <a:cxnLst>
                <a:cxn ang="0">
                  <a:pos x="connsiteX0" y="connsiteY0"/>
                </a:cxn>
                <a:cxn ang="0">
                  <a:pos x="connsiteX1" y="connsiteY1"/>
                </a:cxn>
                <a:cxn ang="0">
                  <a:pos x="connsiteX2" y="connsiteY2"/>
                </a:cxn>
              </a:cxnLst>
              <a:rect l="l" t="t" r="r" b="b"/>
              <a:pathLst>
                <a:path w="2528430" h="587027">
                  <a:moveTo>
                    <a:pt x="0" y="587027"/>
                  </a:moveTo>
                  <a:lnTo>
                    <a:pt x="333375" y="6002"/>
                  </a:lnTo>
                  <a:lnTo>
                    <a:pt x="2528430" y="0"/>
                  </a:lnTo>
                </a:path>
              </a:pathLst>
            </a:custGeom>
            <a:noFill/>
            <a:ln w="12700">
              <a:solidFill>
                <a:schemeClr val="bg1">
                  <a:lumMod val="50000"/>
                </a:schemeClr>
              </a:solidFill>
              <a:prstDash val="dash"/>
              <a:headEnd type="oval"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base">
                <a:spcBef>
                  <a:spcPct val="0"/>
                </a:spcBef>
                <a:spcAft>
                  <a:spcPct val="0"/>
                </a:spcAft>
                <a:defRPr/>
              </a:pPr>
              <a:endParaRPr lang="zh-CN" altLang="en-US" sz="1800">
                <a:solidFill>
                  <a:prstClr val="white"/>
                </a:solidFill>
                <a:latin typeface="微软雅黑" panose="020B0503020204020204" pitchFamily="34" charset="-122"/>
                <a:ea typeface="微软雅黑" panose="020B0503020204020204" pitchFamily="34" charset="-122"/>
              </a:endParaRPr>
            </a:p>
          </p:txBody>
        </p:sp>
        <p:sp>
          <p:nvSpPr>
            <p:cNvPr id="113" name="Oval 54"/>
            <p:cNvSpPr>
              <a:spLocks noChangeArrowheads="1"/>
            </p:cNvSpPr>
            <p:nvPr/>
          </p:nvSpPr>
          <p:spPr bwMode="auto">
            <a:xfrm>
              <a:off x="4707044" y="5347124"/>
              <a:ext cx="110067" cy="110067"/>
            </a:xfrm>
            <a:prstGeom prst="ellipse">
              <a:avLst/>
            </a:prstGeom>
            <a:ln>
              <a:solidFill>
                <a:schemeClr val="bg1">
                  <a:lumMod val="50000"/>
                </a:schemeClr>
              </a:solidFill>
              <a:headEnd/>
              <a:tailEnd/>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a:lstStyle/>
            <a:p>
              <a:pPr fontAlgn="base">
                <a:spcBef>
                  <a:spcPct val="0"/>
                </a:spcBef>
                <a:spcAft>
                  <a:spcPct val="0"/>
                </a:spcAft>
                <a:defRPr/>
              </a:pPr>
              <a:endParaRPr lang="zh-CN" altLang="en-US" sz="1800">
                <a:solidFill>
                  <a:prstClr val="black"/>
                </a:solidFill>
                <a:latin typeface="微软雅黑" panose="020B0503020204020204" pitchFamily="34" charset="-122"/>
                <a:ea typeface="微软雅黑" panose="020B0503020204020204" pitchFamily="34" charset="-122"/>
              </a:endParaRPr>
            </a:p>
          </p:txBody>
        </p:sp>
      </p:grpSp>
      <p:sp>
        <p:nvSpPr>
          <p:cNvPr id="114" name="矩形 1"/>
          <p:cNvSpPr>
            <a:spLocks noChangeArrowheads="1"/>
          </p:cNvSpPr>
          <p:nvPr/>
        </p:nvSpPr>
        <p:spPr bwMode="auto">
          <a:xfrm>
            <a:off x="1107160" y="1830371"/>
            <a:ext cx="2035163" cy="62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容易抄袭、模仿；</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快吃慢，抢占先机很重要</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用户要求新东西</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5" name="矩形 1"/>
          <p:cNvSpPr>
            <a:spLocks noChangeArrowheads="1"/>
          </p:cNvSpPr>
          <p:nvPr/>
        </p:nvSpPr>
        <p:spPr bwMode="auto">
          <a:xfrm>
            <a:off x="1083869" y="3297008"/>
            <a:ext cx="2035163" cy="438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在使用中容易迸发新的想法；</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他人之石也会引发新想法；</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6" name="矩形 1"/>
          <p:cNvSpPr>
            <a:spLocks noChangeArrowheads="1"/>
          </p:cNvSpPr>
          <p:nvPr/>
        </p:nvSpPr>
        <p:spPr bwMode="auto">
          <a:xfrm>
            <a:off x="6152590" y="1794445"/>
            <a:ext cx="2035163" cy="807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开始时说不清楚，表达</a:t>
            </a:r>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不了</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用户的需求需要快速验证</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用户的反馈需要快速响应</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产品的想法也需要用户确认</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7" name="矩形 1"/>
          <p:cNvSpPr>
            <a:spLocks noChangeArrowheads="1"/>
          </p:cNvSpPr>
          <p:nvPr/>
        </p:nvSpPr>
        <p:spPr bwMode="auto">
          <a:xfrm>
            <a:off x="6209245" y="3316247"/>
            <a:ext cx="2035163" cy="62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1" tIns="34285" rIns="68571" bIns="34285">
            <a:spAutoFit/>
          </a:bodyPr>
          <a:lstStyle/>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用户增长快速；</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技术革新变化快；</a:t>
            </a:r>
            <a:endParaRPr lang="en-US" altLang="zh-CN" sz="1200"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just"/>
            <a:r>
              <a:rPr lang="zh-CN" altLang="en-US" sz="1200" dirty="0" smtClean="0">
                <a:solidFill>
                  <a:schemeClr val="tx1">
                    <a:lumMod val="75000"/>
                    <a:lumOff val="25000"/>
                  </a:schemeClr>
                </a:solidFill>
                <a:latin typeface="微软雅黑" panose="020B0503020204020204" pitchFamily="34" charset="-122"/>
                <a:ea typeface="微软雅黑" panose="020B0503020204020204" pitchFamily="34" charset="-122"/>
              </a:rPr>
              <a:t>用户需求变化快；</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33702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wipe(right)">
                                      <p:cBhvr>
                                        <p:cTn id="13" dur="500"/>
                                        <p:tgtEl>
                                          <p:spTgt spid="10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left)">
                                      <p:cBhvr>
                                        <p:cTn id="17" dur="500"/>
                                        <p:tgtEl>
                                          <p:spTgt spid="84"/>
                                        </p:tgtEl>
                                      </p:cBhvr>
                                    </p:animEffect>
                                  </p:childTnLst>
                                </p:cTn>
                              </p:par>
                            </p:childTnLst>
                          </p:cTn>
                        </p:par>
                        <p:par>
                          <p:cTn id="18" fill="hold">
                            <p:stCondLst>
                              <p:cond delay="1500"/>
                            </p:stCondLst>
                            <p:childTnLst>
                              <p:par>
                                <p:cTn id="19" presetID="22" presetClass="entr" presetSubtype="1" fill="hold" grpId="0" nodeType="afterEffect">
                                  <p:stCondLst>
                                    <p:cond delay="0"/>
                                  </p:stCondLst>
                                  <p:childTnLst>
                                    <p:set>
                                      <p:cBhvr>
                                        <p:cTn id="20" dur="1" fill="hold">
                                          <p:stCondLst>
                                            <p:cond delay="0"/>
                                          </p:stCondLst>
                                        </p:cTn>
                                        <p:tgtEl>
                                          <p:spTgt spid="114"/>
                                        </p:tgtEl>
                                        <p:attrNameLst>
                                          <p:attrName>style.visibility</p:attrName>
                                        </p:attrNameLst>
                                      </p:cBhvr>
                                      <p:to>
                                        <p:strVal val="visible"/>
                                      </p:to>
                                    </p:set>
                                    <p:animEffect transition="in" filter="wipe(up)">
                                      <p:cBhvr>
                                        <p:cTn id="21" dur="500"/>
                                        <p:tgtEl>
                                          <p:spTgt spid="11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wipe(left)">
                                      <p:cBhvr>
                                        <p:cTn id="26" dur="500"/>
                                        <p:tgtEl>
                                          <p:spTgt spid="105"/>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wipe(left)">
                                      <p:cBhvr>
                                        <p:cTn id="30" dur="500"/>
                                        <p:tgtEl>
                                          <p:spTgt spid="81"/>
                                        </p:tgtEl>
                                      </p:cBhvr>
                                    </p:animEffect>
                                  </p:childTnLst>
                                </p:cTn>
                              </p:par>
                            </p:childTnLst>
                          </p:cTn>
                        </p:par>
                        <p:par>
                          <p:cTn id="31" fill="hold">
                            <p:stCondLst>
                              <p:cond delay="1000"/>
                            </p:stCondLst>
                            <p:childTnLst>
                              <p:par>
                                <p:cTn id="32" presetID="22" presetClass="entr" presetSubtype="1" fill="hold" grpId="0" nodeType="afterEffect">
                                  <p:stCondLst>
                                    <p:cond delay="0"/>
                                  </p:stCondLst>
                                  <p:childTnLst>
                                    <p:set>
                                      <p:cBhvr>
                                        <p:cTn id="33" dur="1" fill="hold">
                                          <p:stCondLst>
                                            <p:cond delay="0"/>
                                          </p:stCondLst>
                                        </p:cTn>
                                        <p:tgtEl>
                                          <p:spTgt spid="116"/>
                                        </p:tgtEl>
                                        <p:attrNameLst>
                                          <p:attrName>style.visibility</p:attrName>
                                        </p:attrNameLst>
                                      </p:cBhvr>
                                      <p:to>
                                        <p:strVal val="visible"/>
                                      </p:to>
                                    </p:set>
                                    <p:animEffect transition="in" filter="wipe(up)">
                                      <p:cBhvr>
                                        <p:cTn id="34" dur="500"/>
                                        <p:tgtEl>
                                          <p:spTgt spid="11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nodeType="clickEffect">
                                  <p:stCondLst>
                                    <p:cond delay="0"/>
                                  </p:stCondLst>
                                  <p:childTnLst>
                                    <p:set>
                                      <p:cBhvr>
                                        <p:cTn id="38" dur="1" fill="hold">
                                          <p:stCondLst>
                                            <p:cond delay="0"/>
                                          </p:stCondLst>
                                        </p:cTn>
                                        <p:tgtEl>
                                          <p:spTgt spid="111"/>
                                        </p:tgtEl>
                                        <p:attrNameLst>
                                          <p:attrName>style.visibility</p:attrName>
                                        </p:attrNameLst>
                                      </p:cBhvr>
                                      <p:to>
                                        <p:strVal val="visible"/>
                                      </p:to>
                                    </p:set>
                                    <p:animEffect transition="in" filter="wipe(right)">
                                      <p:cBhvr>
                                        <p:cTn id="39" dur="500"/>
                                        <p:tgtEl>
                                          <p:spTgt spid="111"/>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wipe(left)">
                                      <p:cBhvr>
                                        <p:cTn id="43" dur="500"/>
                                        <p:tgtEl>
                                          <p:spTgt spid="96"/>
                                        </p:tgtEl>
                                      </p:cBhvr>
                                    </p:animEffect>
                                  </p:childTnLst>
                                </p:cTn>
                              </p:par>
                            </p:childTnLst>
                          </p:cTn>
                        </p:par>
                        <p:par>
                          <p:cTn id="44" fill="hold">
                            <p:stCondLst>
                              <p:cond delay="1000"/>
                            </p:stCondLst>
                            <p:childTnLst>
                              <p:par>
                                <p:cTn id="45" presetID="22" presetClass="entr" presetSubtype="1" fill="hold" grpId="0" nodeType="afterEffect">
                                  <p:stCondLst>
                                    <p:cond delay="0"/>
                                  </p:stCondLst>
                                  <p:childTnLst>
                                    <p:set>
                                      <p:cBhvr>
                                        <p:cTn id="46" dur="1" fill="hold">
                                          <p:stCondLst>
                                            <p:cond delay="0"/>
                                          </p:stCondLst>
                                        </p:cTn>
                                        <p:tgtEl>
                                          <p:spTgt spid="115"/>
                                        </p:tgtEl>
                                        <p:attrNameLst>
                                          <p:attrName>style.visibility</p:attrName>
                                        </p:attrNameLst>
                                      </p:cBhvr>
                                      <p:to>
                                        <p:strVal val="visible"/>
                                      </p:to>
                                    </p:set>
                                    <p:animEffect transition="in" filter="wipe(up)">
                                      <p:cBhvr>
                                        <p:cTn id="47" dur="500"/>
                                        <p:tgtEl>
                                          <p:spTgt spid="1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wipe(left)">
                                      <p:cBhvr>
                                        <p:cTn id="52" dur="500"/>
                                        <p:tgtEl>
                                          <p:spTgt spid="108"/>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animEffect transition="in" filter="wipe(left)">
                                      <p:cBhvr>
                                        <p:cTn id="56" dur="500"/>
                                        <p:tgtEl>
                                          <p:spTgt spid="91"/>
                                        </p:tgtEl>
                                      </p:cBhvr>
                                    </p:animEffect>
                                  </p:childTnLst>
                                </p:cTn>
                              </p:par>
                            </p:childTnLst>
                          </p:cTn>
                        </p:par>
                        <p:par>
                          <p:cTn id="57" fill="hold">
                            <p:stCondLst>
                              <p:cond delay="1000"/>
                            </p:stCondLst>
                            <p:childTnLst>
                              <p:par>
                                <p:cTn id="58" presetID="22" presetClass="entr" presetSubtype="1" fill="hold" grpId="0" nodeType="after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wipe(up)">
                                      <p:cBhvr>
                                        <p:cTn id="60"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4" grpId="0"/>
      <p:bldP spid="91" grpId="0"/>
      <p:bldP spid="96" grpId="0"/>
      <p:bldP spid="114" grpId="0"/>
      <p:bldP spid="115" grpId="0"/>
      <p:bldP spid="116" grpId="0"/>
      <p:bldP spid="1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瀑布模型</a:t>
            </a:r>
          </a:p>
        </p:txBody>
      </p:sp>
      <p:pic>
        <p:nvPicPr>
          <p:cNvPr id="3" name="图片 2"/>
          <p:cNvPicPr>
            <a:picLocks noChangeAspect="1"/>
          </p:cNvPicPr>
          <p:nvPr/>
        </p:nvPicPr>
        <p:blipFill>
          <a:blip r:embed="rId3"/>
          <a:stretch>
            <a:fillRect/>
          </a:stretch>
        </p:blipFill>
        <p:spPr>
          <a:xfrm>
            <a:off x="755576" y="576064"/>
            <a:ext cx="7235525" cy="4515966"/>
          </a:xfrm>
          <a:prstGeom prst="rect">
            <a:avLst/>
          </a:prstGeom>
        </p:spPr>
      </p:pic>
    </p:spTree>
    <p:extLst>
      <p:ext uri="{BB962C8B-B14F-4D97-AF65-F5344CB8AC3E}">
        <p14:creationId xmlns:p14="http://schemas.microsoft.com/office/powerpoint/2010/main" val="39932978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敏捷模型</a:t>
            </a:r>
          </a:p>
        </p:txBody>
      </p:sp>
      <p:pic>
        <p:nvPicPr>
          <p:cNvPr id="2" name="图片 1"/>
          <p:cNvPicPr>
            <a:picLocks noChangeAspect="1"/>
          </p:cNvPicPr>
          <p:nvPr/>
        </p:nvPicPr>
        <p:blipFill>
          <a:blip r:embed="rId3"/>
          <a:stretch>
            <a:fillRect/>
          </a:stretch>
        </p:blipFill>
        <p:spPr>
          <a:xfrm>
            <a:off x="683568" y="1059582"/>
            <a:ext cx="7444126" cy="3641734"/>
          </a:xfrm>
          <a:prstGeom prst="rect">
            <a:avLst/>
          </a:prstGeom>
        </p:spPr>
      </p:pic>
    </p:spTree>
    <p:extLst>
      <p:ext uri="{BB962C8B-B14F-4D97-AF65-F5344CB8AC3E}">
        <p14:creationId xmlns:p14="http://schemas.microsoft.com/office/powerpoint/2010/main" val="5411740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瀑布 </a:t>
            </a:r>
            <a:r>
              <a:rPr lang="en-US" altLang="zh-CN" sz="2000" b="1" dirty="0" smtClean="0">
                <a:solidFill>
                  <a:schemeClr val="tx1">
                    <a:lumMod val="75000"/>
                    <a:lumOff val="25000"/>
                  </a:schemeClr>
                </a:solidFill>
              </a:rPr>
              <a:t>VS. </a:t>
            </a:r>
            <a:r>
              <a:rPr lang="zh-CN" altLang="en-US" sz="2000" b="1" dirty="0" smtClean="0">
                <a:solidFill>
                  <a:schemeClr val="tx1">
                    <a:lumMod val="75000"/>
                    <a:lumOff val="25000"/>
                  </a:schemeClr>
                </a:solidFill>
              </a:rPr>
              <a:t>敏捷</a:t>
            </a:r>
          </a:p>
        </p:txBody>
      </p:sp>
      <p:sp>
        <p:nvSpPr>
          <p:cNvPr id="3" name="椭圆 2"/>
          <p:cNvSpPr/>
          <p:nvPr/>
        </p:nvSpPr>
        <p:spPr>
          <a:xfrm>
            <a:off x="1979712" y="1563638"/>
            <a:ext cx="936104" cy="8640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范围</a:t>
            </a:r>
            <a:endParaRPr lang="zh-CN" altLang="en-US" dirty="0">
              <a:solidFill>
                <a:schemeClr val="tx1"/>
              </a:solidFill>
            </a:endParaRPr>
          </a:p>
        </p:txBody>
      </p:sp>
      <p:sp>
        <p:nvSpPr>
          <p:cNvPr id="5" name="椭圆 4"/>
          <p:cNvSpPr/>
          <p:nvPr/>
        </p:nvSpPr>
        <p:spPr>
          <a:xfrm>
            <a:off x="1115616" y="2867918"/>
            <a:ext cx="936104" cy="86409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成本</a:t>
            </a:r>
            <a:endParaRPr lang="zh-CN" altLang="en-US" dirty="0">
              <a:solidFill>
                <a:schemeClr val="tx1"/>
              </a:solidFill>
            </a:endParaRPr>
          </a:p>
        </p:txBody>
      </p:sp>
      <p:sp>
        <p:nvSpPr>
          <p:cNvPr id="6" name="椭圆 5"/>
          <p:cNvSpPr/>
          <p:nvPr/>
        </p:nvSpPr>
        <p:spPr>
          <a:xfrm>
            <a:off x="2909568" y="2859782"/>
            <a:ext cx="936104" cy="86409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时间</a:t>
            </a:r>
            <a:endParaRPr lang="zh-CN" altLang="en-US" dirty="0">
              <a:solidFill>
                <a:schemeClr val="tx1"/>
              </a:solidFill>
            </a:endParaRPr>
          </a:p>
        </p:txBody>
      </p:sp>
      <p:cxnSp>
        <p:nvCxnSpPr>
          <p:cNvPr id="7" name="直接箭头连接符 6"/>
          <p:cNvCxnSpPr/>
          <p:nvPr/>
        </p:nvCxnSpPr>
        <p:spPr>
          <a:xfrm flipH="1">
            <a:off x="1835696" y="2427734"/>
            <a:ext cx="360040" cy="44018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2699792" y="2427734"/>
            <a:ext cx="360040" cy="44018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3" name="椭圆 12"/>
          <p:cNvSpPr/>
          <p:nvPr/>
        </p:nvSpPr>
        <p:spPr>
          <a:xfrm>
            <a:off x="6272063" y="2867918"/>
            <a:ext cx="936104" cy="86409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范围</a:t>
            </a:r>
            <a:endParaRPr lang="zh-CN" altLang="en-US" dirty="0">
              <a:solidFill>
                <a:schemeClr val="tx1"/>
              </a:solidFill>
            </a:endParaRPr>
          </a:p>
        </p:txBody>
      </p:sp>
      <p:sp>
        <p:nvSpPr>
          <p:cNvPr id="14" name="椭圆 13"/>
          <p:cNvSpPr/>
          <p:nvPr/>
        </p:nvSpPr>
        <p:spPr>
          <a:xfrm>
            <a:off x="5436646" y="1563638"/>
            <a:ext cx="936104" cy="864096"/>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成本</a:t>
            </a:r>
            <a:endParaRPr lang="zh-CN" altLang="en-US" dirty="0">
              <a:solidFill>
                <a:schemeClr val="tx1"/>
              </a:solidFill>
            </a:endParaRPr>
          </a:p>
        </p:txBody>
      </p:sp>
      <p:sp>
        <p:nvSpPr>
          <p:cNvPr id="15" name="椭圆 14"/>
          <p:cNvSpPr/>
          <p:nvPr/>
        </p:nvSpPr>
        <p:spPr>
          <a:xfrm>
            <a:off x="7020272" y="1563638"/>
            <a:ext cx="936104" cy="86409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时间</a:t>
            </a:r>
            <a:endParaRPr lang="zh-CN" altLang="en-US" dirty="0">
              <a:solidFill>
                <a:schemeClr val="tx1"/>
              </a:solidFill>
            </a:endParaRPr>
          </a:p>
        </p:txBody>
      </p:sp>
      <p:cxnSp>
        <p:nvCxnSpPr>
          <p:cNvPr id="16" name="直接箭头连接符 15"/>
          <p:cNvCxnSpPr/>
          <p:nvPr/>
        </p:nvCxnSpPr>
        <p:spPr>
          <a:xfrm flipH="1">
            <a:off x="6948264" y="2427734"/>
            <a:ext cx="360040" cy="44018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p:cNvCxnSpPr/>
          <p:nvPr/>
        </p:nvCxnSpPr>
        <p:spPr>
          <a:xfrm>
            <a:off x="6092043" y="2427734"/>
            <a:ext cx="360040" cy="440184"/>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2" name="矩形 11"/>
          <p:cNvSpPr/>
          <p:nvPr/>
        </p:nvSpPr>
        <p:spPr>
          <a:xfrm>
            <a:off x="1893766" y="1124297"/>
            <a:ext cx="1107996" cy="369332"/>
          </a:xfrm>
          <a:prstGeom prst="rect">
            <a:avLst/>
          </a:prstGeom>
        </p:spPr>
        <p:txBody>
          <a:bodyPr wrap="none">
            <a:spAutoFit/>
          </a:bodyPr>
          <a:lstStyle/>
          <a:p>
            <a:r>
              <a:rPr lang="zh-CN" altLang="en-US" b="1" dirty="0" smtClean="0">
                <a:solidFill>
                  <a:schemeClr val="tx1">
                    <a:lumMod val="75000"/>
                    <a:lumOff val="25000"/>
                  </a:schemeClr>
                </a:solidFill>
              </a:rPr>
              <a:t>瀑布模式</a:t>
            </a:r>
            <a:endParaRPr lang="zh-CN" altLang="en-US" dirty="0"/>
          </a:p>
        </p:txBody>
      </p:sp>
      <p:sp>
        <p:nvSpPr>
          <p:cNvPr id="20" name="矩形 19"/>
          <p:cNvSpPr/>
          <p:nvPr/>
        </p:nvSpPr>
        <p:spPr>
          <a:xfrm>
            <a:off x="6186117" y="1123454"/>
            <a:ext cx="1107996" cy="369332"/>
          </a:xfrm>
          <a:prstGeom prst="rect">
            <a:avLst/>
          </a:prstGeom>
        </p:spPr>
        <p:txBody>
          <a:bodyPr wrap="none">
            <a:spAutoFit/>
          </a:bodyPr>
          <a:lstStyle/>
          <a:p>
            <a:r>
              <a:rPr lang="zh-CN" altLang="en-US" b="1" dirty="0" smtClean="0">
                <a:solidFill>
                  <a:schemeClr val="tx1">
                    <a:lumMod val="75000"/>
                    <a:lumOff val="25000"/>
                  </a:schemeClr>
                </a:solidFill>
              </a:rPr>
              <a:t>敏捷模式</a:t>
            </a:r>
            <a:endParaRPr lang="zh-CN" altLang="en-US" dirty="0"/>
          </a:p>
        </p:txBody>
      </p:sp>
      <p:sp>
        <p:nvSpPr>
          <p:cNvPr id="21" name="矩形 20"/>
          <p:cNvSpPr/>
          <p:nvPr/>
        </p:nvSpPr>
        <p:spPr>
          <a:xfrm>
            <a:off x="3204652" y="2258457"/>
            <a:ext cx="1005403" cy="338554"/>
          </a:xfrm>
          <a:prstGeom prst="rect">
            <a:avLst/>
          </a:prstGeom>
          <a:solidFill>
            <a:schemeClr val="tx2">
              <a:lumMod val="60000"/>
              <a:lumOff val="40000"/>
            </a:schemeClr>
          </a:solidFill>
        </p:spPr>
        <p:txBody>
          <a:bodyPr wrap="none">
            <a:spAutoFit/>
          </a:bodyPr>
          <a:lstStyle/>
          <a:p>
            <a:r>
              <a:rPr lang="zh-CN" altLang="en-US" sz="1600" dirty="0" smtClean="0">
                <a:solidFill>
                  <a:schemeClr val="tx1">
                    <a:lumMod val="75000"/>
                    <a:lumOff val="25000"/>
                  </a:schemeClr>
                </a:solidFill>
              </a:rPr>
              <a:t>计划驱动</a:t>
            </a:r>
            <a:endParaRPr lang="zh-CN" altLang="en-US" sz="1600" dirty="0"/>
          </a:p>
        </p:txBody>
      </p:sp>
      <p:sp>
        <p:nvSpPr>
          <p:cNvPr id="22" name="矩形 21"/>
          <p:cNvSpPr/>
          <p:nvPr/>
        </p:nvSpPr>
        <p:spPr>
          <a:xfrm>
            <a:off x="7804485" y="2329309"/>
            <a:ext cx="1005403" cy="338554"/>
          </a:xfrm>
          <a:prstGeom prst="rect">
            <a:avLst/>
          </a:prstGeom>
          <a:solidFill>
            <a:schemeClr val="tx2">
              <a:lumMod val="60000"/>
              <a:lumOff val="40000"/>
            </a:schemeClr>
          </a:solidFill>
        </p:spPr>
        <p:txBody>
          <a:bodyPr wrap="none">
            <a:spAutoFit/>
          </a:bodyPr>
          <a:lstStyle/>
          <a:p>
            <a:r>
              <a:rPr lang="zh-CN" altLang="en-US" sz="1600" dirty="0" smtClean="0">
                <a:solidFill>
                  <a:schemeClr val="tx1">
                    <a:lumMod val="75000"/>
                    <a:lumOff val="25000"/>
                  </a:schemeClr>
                </a:solidFill>
              </a:rPr>
              <a:t>价值驱动</a:t>
            </a:r>
            <a:endParaRPr lang="zh-CN" altLang="en-US" sz="1600" dirty="0"/>
          </a:p>
        </p:txBody>
      </p:sp>
    </p:spTree>
    <p:extLst>
      <p:ext uri="{BB962C8B-B14F-4D97-AF65-F5344CB8AC3E}">
        <p14:creationId xmlns:p14="http://schemas.microsoft.com/office/powerpoint/2010/main" val="14440967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p:cNvPicPr>
            <a:picLocks noChangeAspect="1"/>
          </p:cNvPicPr>
          <p:nvPr/>
        </p:nvPicPr>
        <p:blipFill>
          <a:blip r:embed="rId3"/>
          <a:stretch>
            <a:fillRect/>
          </a:stretch>
        </p:blipFill>
        <p:spPr>
          <a:xfrm>
            <a:off x="611560" y="1059582"/>
            <a:ext cx="6813654" cy="3291341"/>
          </a:xfrm>
          <a:prstGeom prst="rect">
            <a:avLst/>
          </a:prstGeom>
        </p:spPr>
      </p:pic>
      <p:sp>
        <p:nvSpPr>
          <p:cNvPr id="19" name="TextBox 18"/>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瀑布 </a:t>
            </a:r>
            <a:r>
              <a:rPr lang="en-US" altLang="zh-CN" sz="2000" b="1" dirty="0" smtClean="0">
                <a:solidFill>
                  <a:schemeClr val="tx1">
                    <a:lumMod val="75000"/>
                    <a:lumOff val="25000"/>
                  </a:schemeClr>
                </a:solidFill>
              </a:rPr>
              <a:t>VS. </a:t>
            </a:r>
            <a:r>
              <a:rPr lang="zh-CN" altLang="en-US" sz="2000" b="1" dirty="0" smtClean="0">
                <a:solidFill>
                  <a:schemeClr val="tx1">
                    <a:lumMod val="75000"/>
                    <a:lumOff val="25000"/>
                  </a:schemeClr>
                </a:solidFill>
              </a:rPr>
              <a:t>敏捷</a:t>
            </a:r>
          </a:p>
        </p:txBody>
      </p:sp>
      <p:cxnSp>
        <p:nvCxnSpPr>
          <p:cNvPr id="52" name="直接箭头连接符 51"/>
          <p:cNvCxnSpPr/>
          <p:nvPr/>
        </p:nvCxnSpPr>
        <p:spPr>
          <a:xfrm>
            <a:off x="1043608" y="4011910"/>
            <a:ext cx="7128792"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4" name="直接箭头连接符 53"/>
          <p:cNvCxnSpPr/>
          <p:nvPr/>
        </p:nvCxnSpPr>
        <p:spPr>
          <a:xfrm flipV="1">
            <a:off x="1043608" y="1203598"/>
            <a:ext cx="0" cy="28083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7" name="矩形 56"/>
          <p:cNvSpPr/>
          <p:nvPr/>
        </p:nvSpPr>
        <p:spPr>
          <a:xfrm>
            <a:off x="720442" y="834265"/>
            <a:ext cx="646331" cy="369332"/>
          </a:xfrm>
          <a:prstGeom prst="rect">
            <a:avLst/>
          </a:prstGeom>
        </p:spPr>
        <p:txBody>
          <a:bodyPr wrap="none">
            <a:spAutoFit/>
          </a:bodyPr>
          <a:lstStyle/>
          <a:p>
            <a:r>
              <a:rPr lang="zh-CN" altLang="en-US" dirty="0" smtClean="0"/>
              <a:t>价值</a:t>
            </a:r>
            <a:endParaRPr lang="zh-CN" altLang="en-US" dirty="0"/>
          </a:p>
        </p:txBody>
      </p:sp>
      <p:sp>
        <p:nvSpPr>
          <p:cNvPr id="58" name="矩形 57"/>
          <p:cNvSpPr/>
          <p:nvPr/>
        </p:nvSpPr>
        <p:spPr>
          <a:xfrm>
            <a:off x="8172400" y="3827244"/>
            <a:ext cx="646331" cy="369332"/>
          </a:xfrm>
          <a:prstGeom prst="rect">
            <a:avLst/>
          </a:prstGeom>
        </p:spPr>
        <p:txBody>
          <a:bodyPr wrap="none">
            <a:spAutoFit/>
          </a:bodyPr>
          <a:lstStyle/>
          <a:p>
            <a:r>
              <a:rPr lang="zh-CN" altLang="en-US" dirty="0" smtClean="0"/>
              <a:t>进度</a:t>
            </a:r>
            <a:endParaRPr lang="zh-CN" altLang="en-US" dirty="0"/>
          </a:p>
        </p:txBody>
      </p:sp>
    </p:spTree>
    <p:extLst>
      <p:ext uri="{BB962C8B-B14F-4D97-AF65-F5344CB8AC3E}">
        <p14:creationId xmlns:p14="http://schemas.microsoft.com/office/powerpoint/2010/main" val="106851679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r="44563" b="66242"/>
          <a:stretch/>
        </p:blipFill>
        <p:spPr>
          <a:xfrm flipH="1">
            <a:off x="-1" y="2612419"/>
            <a:ext cx="4958118" cy="2531081"/>
          </a:xfrm>
          <a:prstGeom prst="rect">
            <a:avLst/>
          </a:prstGeom>
        </p:spPr>
      </p:pic>
      <p:sp>
        <p:nvSpPr>
          <p:cNvPr id="25" name="圆角矩形 24"/>
          <p:cNvSpPr/>
          <p:nvPr/>
        </p:nvSpPr>
        <p:spPr>
          <a:xfrm>
            <a:off x="4427984" y="1201259"/>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1</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076056" y="1201053"/>
            <a:ext cx="2972164" cy="503773"/>
            <a:chOff x="6339097" y="1573726"/>
            <a:chExt cx="3744416" cy="511504"/>
          </a:xfrm>
        </p:grpSpPr>
        <p:sp>
          <p:nvSpPr>
            <p:cNvPr id="27" name="圆角矩形 26"/>
            <p:cNvSpPr/>
            <p:nvPr/>
          </p:nvSpPr>
          <p:spPr>
            <a:xfrm>
              <a:off x="6339097" y="1573726"/>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8" name="矩形 27"/>
            <p:cNvSpPr/>
            <p:nvPr/>
          </p:nvSpPr>
          <p:spPr>
            <a:xfrm>
              <a:off x="6896718" y="1614014"/>
              <a:ext cx="2653076" cy="437541"/>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敏捷到底是什么</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9" name="圆角矩形 28"/>
          <p:cNvSpPr/>
          <p:nvPr/>
        </p:nvSpPr>
        <p:spPr>
          <a:xfrm>
            <a:off x="4427984" y="1900461"/>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2</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30" name="组合 29"/>
          <p:cNvGrpSpPr/>
          <p:nvPr/>
        </p:nvGrpSpPr>
        <p:grpSpPr>
          <a:xfrm>
            <a:off x="5058154" y="1900255"/>
            <a:ext cx="2972164" cy="503773"/>
            <a:chOff x="6315199" y="2410178"/>
            <a:chExt cx="3744416" cy="511504"/>
          </a:xfrm>
        </p:grpSpPr>
        <p:sp>
          <p:nvSpPr>
            <p:cNvPr id="31" name="圆角矩形 30"/>
            <p:cNvSpPr/>
            <p:nvPr/>
          </p:nvSpPr>
          <p:spPr>
            <a:xfrm>
              <a:off x="6315199" y="2410178"/>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2" name="矩形 31"/>
            <p:cNvSpPr/>
            <p:nvPr/>
          </p:nvSpPr>
          <p:spPr>
            <a:xfrm>
              <a:off x="6893964" y="2450466"/>
              <a:ext cx="2653076" cy="437541"/>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敏捷</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VS </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瀑布</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6" name="圆角矩形 35"/>
          <p:cNvSpPr/>
          <p:nvPr/>
        </p:nvSpPr>
        <p:spPr>
          <a:xfrm>
            <a:off x="4427984" y="2589262"/>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3</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37" name="组合 36"/>
          <p:cNvGrpSpPr/>
          <p:nvPr/>
        </p:nvGrpSpPr>
        <p:grpSpPr>
          <a:xfrm>
            <a:off x="5076056" y="2589053"/>
            <a:ext cx="2972164" cy="503773"/>
            <a:chOff x="6339097" y="3296031"/>
            <a:chExt cx="3744416" cy="511504"/>
          </a:xfrm>
        </p:grpSpPr>
        <p:sp>
          <p:nvSpPr>
            <p:cNvPr id="38" name="圆角矩形 37"/>
            <p:cNvSpPr/>
            <p:nvPr/>
          </p:nvSpPr>
          <p:spPr>
            <a:xfrm>
              <a:off x="6339097" y="3296031"/>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9" name="矩形 38"/>
            <p:cNvSpPr/>
            <p:nvPr/>
          </p:nvSpPr>
          <p:spPr>
            <a:xfrm>
              <a:off x="6898538" y="3336319"/>
              <a:ext cx="2736305" cy="437541"/>
            </a:xfrm>
            <a:prstGeom prst="rect">
              <a:avLst/>
            </a:prstGeom>
          </p:spPr>
          <p:txBody>
            <a:bodyPr wrap="square" lIns="121960" tIns="60980" rIns="121960" bIns="60980">
              <a:spAutoFit/>
            </a:bodyPr>
            <a:lstStyle/>
            <a:p>
              <a:pPr>
                <a:defRPr/>
              </a:pPr>
              <a:r>
                <a:rPr lang="en-US" alt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Scrum</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介绍</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0" name="圆角矩形 39"/>
          <p:cNvSpPr/>
          <p:nvPr/>
        </p:nvSpPr>
        <p:spPr>
          <a:xfrm>
            <a:off x="4427984" y="3292113"/>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4</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41" name="组合 40"/>
          <p:cNvGrpSpPr/>
          <p:nvPr/>
        </p:nvGrpSpPr>
        <p:grpSpPr>
          <a:xfrm>
            <a:off x="5076056" y="3291748"/>
            <a:ext cx="2972164" cy="503772"/>
            <a:chOff x="6339097" y="4180903"/>
            <a:chExt cx="3744416" cy="511504"/>
          </a:xfrm>
        </p:grpSpPr>
        <p:sp>
          <p:nvSpPr>
            <p:cNvPr id="46" name="圆角矩形 45"/>
            <p:cNvSpPr/>
            <p:nvPr/>
          </p:nvSpPr>
          <p:spPr>
            <a:xfrm>
              <a:off x="6339097" y="418090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7" name="矩形 46"/>
            <p:cNvSpPr/>
            <p:nvPr/>
          </p:nvSpPr>
          <p:spPr>
            <a:xfrm>
              <a:off x="6898538" y="4221882"/>
              <a:ext cx="2736305" cy="437542"/>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我们的敏捷构想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7" name="下箭头 66"/>
          <p:cNvSpPr/>
          <p:nvPr/>
        </p:nvSpPr>
        <p:spPr>
          <a:xfrm rot="16200000">
            <a:off x="3602551" y="1270728"/>
            <a:ext cx="431948" cy="509274"/>
          </a:xfrm>
          <a:prstGeom prst="down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4" tIns="34253" rIns="68504" bIns="34253" rtlCol="0" anchor="ctr"/>
          <a:lstStyle/>
          <a:p>
            <a:pPr algn="ctr"/>
            <a:endParaRPr lang="zh-CN" altLang="en-US"/>
          </a:p>
        </p:txBody>
      </p:sp>
      <p:sp>
        <p:nvSpPr>
          <p:cNvPr id="68" name="TextBox 67"/>
          <p:cNvSpPr txBox="1"/>
          <p:nvPr/>
        </p:nvSpPr>
        <p:spPr>
          <a:xfrm>
            <a:off x="107504" y="915566"/>
            <a:ext cx="2160240" cy="1015580"/>
          </a:xfrm>
          <a:prstGeom prst="rect">
            <a:avLst/>
          </a:prstGeom>
          <a:noFill/>
        </p:spPr>
        <p:txBody>
          <a:bodyPr wrap="square" lIns="91361" tIns="45679" rIns="91361" bIns="45679">
            <a:spAutoFit/>
          </a:bodyPr>
          <a:lstStyle/>
          <a:p>
            <a:pPr algn="r">
              <a:defRPr/>
            </a:pPr>
            <a:r>
              <a:rPr lang="zh-CN" altLang="en-US" sz="3600" b="1" dirty="0" smtClean="0">
                <a:solidFill>
                  <a:schemeClr val="tx2"/>
                </a:solidFill>
                <a:latin typeface="微软雅黑" pitchFamily="34" charset="-122"/>
                <a:ea typeface="微软雅黑" pitchFamily="34" charset="-122"/>
              </a:rPr>
              <a:t>目录</a:t>
            </a:r>
            <a:endParaRPr lang="en-US" altLang="zh-CN" sz="3600" b="1" dirty="0" smtClean="0">
              <a:solidFill>
                <a:schemeClr val="tx2"/>
              </a:solidFill>
              <a:latin typeface="微软雅黑" pitchFamily="34" charset="-122"/>
              <a:ea typeface="微软雅黑" pitchFamily="34" charset="-122"/>
            </a:endParaRPr>
          </a:p>
          <a:p>
            <a:pPr algn="r">
              <a:defRPr/>
            </a:pPr>
            <a:r>
              <a:rPr lang="en-US" altLang="zh-CN" sz="2400" b="1" dirty="0" smtClean="0">
                <a:solidFill>
                  <a:schemeClr val="tx2"/>
                </a:solidFill>
                <a:latin typeface="微软雅黑" pitchFamily="34" charset="-122"/>
                <a:ea typeface="微软雅黑" pitchFamily="34" charset="-122"/>
              </a:rPr>
              <a:t>CONTENTS</a:t>
            </a:r>
            <a:endParaRPr lang="zh-CN" altLang="en-US" sz="2400" b="1"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23024493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346684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敏捷的核心要点</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价值驱动</a:t>
            </a:r>
          </a:p>
        </p:txBody>
      </p:sp>
      <p:pic>
        <p:nvPicPr>
          <p:cNvPr id="13" name="图片 12"/>
          <p:cNvPicPr>
            <a:picLocks noChangeAspect="1"/>
          </p:cNvPicPr>
          <p:nvPr/>
        </p:nvPicPr>
        <p:blipFill>
          <a:blip r:embed="rId3"/>
          <a:stretch>
            <a:fillRect/>
          </a:stretch>
        </p:blipFill>
        <p:spPr>
          <a:xfrm>
            <a:off x="827584" y="684924"/>
            <a:ext cx="6976361" cy="4458576"/>
          </a:xfrm>
          <a:prstGeom prst="rect">
            <a:avLst/>
          </a:prstGeom>
        </p:spPr>
      </p:pic>
    </p:spTree>
    <p:extLst>
      <p:ext uri="{BB962C8B-B14F-4D97-AF65-F5344CB8AC3E}">
        <p14:creationId xmlns:p14="http://schemas.microsoft.com/office/powerpoint/2010/main" val="95332839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346684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敏捷的核心要点</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价值驱动</a:t>
            </a:r>
          </a:p>
        </p:txBody>
      </p:sp>
      <p:pic>
        <p:nvPicPr>
          <p:cNvPr id="2" name="图片 1"/>
          <p:cNvPicPr>
            <a:picLocks noChangeAspect="1"/>
          </p:cNvPicPr>
          <p:nvPr/>
        </p:nvPicPr>
        <p:blipFill>
          <a:blip r:embed="rId3"/>
          <a:stretch>
            <a:fillRect/>
          </a:stretch>
        </p:blipFill>
        <p:spPr>
          <a:xfrm>
            <a:off x="1259632" y="1779662"/>
            <a:ext cx="5560545" cy="3126030"/>
          </a:xfrm>
          <a:prstGeom prst="rect">
            <a:avLst/>
          </a:prstGeom>
        </p:spPr>
      </p:pic>
      <p:sp>
        <p:nvSpPr>
          <p:cNvPr id="3" name="矩形 2"/>
          <p:cNvSpPr/>
          <p:nvPr/>
        </p:nvSpPr>
        <p:spPr>
          <a:xfrm>
            <a:off x="755576" y="987574"/>
            <a:ext cx="1210588" cy="430374"/>
          </a:xfrm>
          <a:prstGeom prst="rect">
            <a:avLst/>
          </a:prstGeom>
        </p:spPr>
        <p:txBody>
          <a:bodyPr wrap="none">
            <a:spAutoFit/>
          </a:bodyPr>
          <a:lstStyle/>
          <a:p>
            <a:pPr>
              <a:lnSpc>
                <a:spcPct val="120000"/>
              </a:lnSpc>
            </a:pPr>
            <a:r>
              <a:rPr lang="zh-CN" altLang="en-US" sz="2000" b="1" dirty="0">
                <a:solidFill>
                  <a:srgbClr val="FF0000"/>
                </a:solidFill>
              </a:rPr>
              <a:t>价值驱动</a:t>
            </a:r>
          </a:p>
        </p:txBody>
      </p:sp>
      <p:sp>
        <p:nvSpPr>
          <p:cNvPr id="4" name="矩形 3"/>
          <p:cNvSpPr/>
          <p:nvPr/>
        </p:nvSpPr>
        <p:spPr>
          <a:xfrm>
            <a:off x="1950424" y="987574"/>
            <a:ext cx="4572000" cy="646331"/>
          </a:xfrm>
          <a:prstGeom prst="rect">
            <a:avLst/>
          </a:prstGeom>
        </p:spPr>
        <p:txBody>
          <a:bodyPr>
            <a:spAutoFit/>
          </a:bodyPr>
          <a:lstStyle/>
          <a:p>
            <a:r>
              <a:rPr lang="zh-CN" altLang="en-US" dirty="0">
                <a:solidFill>
                  <a:srgbClr val="000000"/>
                </a:solidFill>
                <a:latin typeface="微软雅黑" panose="020B0503020204020204" pitchFamily="34" charset="-122"/>
                <a:ea typeface="微软雅黑" panose="020B0503020204020204" pitchFamily="34" charset="-122"/>
              </a:rPr>
              <a:t>优先交付高价值的功能，用</a:t>
            </a:r>
            <a:r>
              <a:rPr lang="en-US" altLang="zh-CN" dirty="0">
                <a:solidFill>
                  <a:srgbClr val="000000"/>
                </a:solidFill>
                <a:latin typeface="微软雅黑" panose="020B0503020204020204" pitchFamily="34" charset="-122"/>
                <a:ea typeface="微软雅黑" panose="020B0503020204020204" pitchFamily="34" charset="-122"/>
              </a:rPr>
              <a:t>20%</a:t>
            </a:r>
            <a:r>
              <a:rPr lang="zh-CN" altLang="en-US" dirty="0">
                <a:solidFill>
                  <a:srgbClr val="000000"/>
                </a:solidFill>
                <a:latin typeface="微软雅黑" panose="020B0503020204020204" pitchFamily="34" charset="-122"/>
                <a:ea typeface="微软雅黑" panose="020B0503020204020204" pitchFamily="34" charset="-122"/>
              </a:rPr>
              <a:t>的投入获得</a:t>
            </a:r>
            <a:r>
              <a:rPr lang="en-US" altLang="zh-CN" dirty="0">
                <a:solidFill>
                  <a:srgbClr val="000000"/>
                </a:solidFill>
                <a:latin typeface="微软雅黑" panose="020B0503020204020204" pitchFamily="34" charset="-122"/>
                <a:ea typeface="微软雅黑" panose="020B0503020204020204" pitchFamily="34" charset="-122"/>
              </a:rPr>
              <a:t>80%</a:t>
            </a:r>
            <a:r>
              <a:rPr lang="zh-CN" altLang="en-US" dirty="0">
                <a:solidFill>
                  <a:srgbClr val="000000"/>
                </a:solidFill>
                <a:latin typeface="微软雅黑" panose="020B0503020204020204" pitchFamily="34" charset="-122"/>
                <a:ea typeface="微软雅黑" panose="020B0503020204020204" pitchFamily="34" charset="-122"/>
              </a:rPr>
              <a:t>的价值</a:t>
            </a:r>
            <a:endParaRPr lang="zh-CN" altLang="en-US" dirty="0"/>
          </a:p>
        </p:txBody>
      </p:sp>
    </p:spTree>
    <p:extLst>
      <p:ext uri="{BB962C8B-B14F-4D97-AF65-F5344CB8AC3E}">
        <p14:creationId xmlns:p14="http://schemas.microsoft.com/office/powerpoint/2010/main" val="426195754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瀑布 </a:t>
            </a:r>
            <a:r>
              <a:rPr lang="en-US" altLang="zh-CN" sz="2000" b="1" dirty="0" smtClean="0">
                <a:solidFill>
                  <a:schemeClr val="tx1">
                    <a:lumMod val="75000"/>
                    <a:lumOff val="25000"/>
                  </a:schemeClr>
                </a:solidFill>
              </a:rPr>
              <a:t>VS. </a:t>
            </a:r>
            <a:r>
              <a:rPr lang="zh-CN" altLang="en-US" sz="2000" b="1" dirty="0" smtClean="0">
                <a:solidFill>
                  <a:schemeClr val="tx1">
                    <a:lumMod val="75000"/>
                    <a:lumOff val="25000"/>
                  </a:schemeClr>
                </a:solidFill>
              </a:rPr>
              <a:t>敏捷</a:t>
            </a:r>
          </a:p>
        </p:txBody>
      </p:sp>
      <p:pic>
        <p:nvPicPr>
          <p:cNvPr id="5" name="图片 4"/>
          <p:cNvPicPr>
            <a:picLocks noChangeAspect="1"/>
          </p:cNvPicPr>
          <p:nvPr/>
        </p:nvPicPr>
        <p:blipFill>
          <a:blip r:embed="rId3"/>
          <a:stretch>
            <a:fillRect/>
          </a:stretch>
        </p:blipFill>
        <p:spPr>
          <a:xfrm>
            <a:off x="2051720" y="3291830"/>
            <a:ext cx="4874676" cy="936104"/>
          </a:xfrm>
          <a:prstGeom prst="rect">
            <a:avLst/>
          </a:prstGeom>
        </p:spPr>
      </p:pic>
      <p:cxnSp>
        <p:nvCxnSpPr>
          <p:cNvPr id="12" name="直接箭头连接符 11"/>
          <p:cNvCxnSpPr/>
          <p:nvPr/>
        </p:nvCxnSpPr>
        <p:spPr>
          <a:xfrm>
            <a:off x="1835696" y="1779662"/>
            <a:ext cx="4968552" cy="0"/>
          </a:xfrm>
          <a:prstGeom prst="straightConnector1">
            <a:avLst/>
          </a:prstGeom>
          <a:ln w="9525">
            <a:tailEnd type="triangle"/>
          </a:ln>
        </p:spPr>
        <p:style>
          <a:lnRef idx="1">
            <a:schemeClr val="dk1"/>
          </a:lnRef>
          <a:fillRef idx="0">
            <a:schemeClr val="dk1"/>
          </a:fillRef>
          <a:effectRef idx="0">
            <a:schemeClr val="dk1"/>
          </a:effectRef>
          <a:fontRef idx="minor">
            <a:schemeClr val="tx1"/>
          </a:fontRef>
        </p:style>
      </p:cxnSp>
      <p:sp>
        <p:nvSpPr>
          <p:cNvPr id="7" name="矩形 6"/>
          <p:cNvSpPr/>
          <p:nvPr/>
        </p:nvSpPr>
        <p:spPr>
          <a:xfrm>
            <a:off x="2915816" y="1275606"/>
            <a:ext cx="2050561" cy="369332"/>
          </a:xfrm>
          <a:prstGeom prst="rect">
            <a:avLst/>
          </a:prstGeom>
        </p:spPr>
        <p:txBody>
          <a:bodyPr wrap="none">
            <a:spAutoFit/>
          </a:bodyPr>
          <a:lstStyle/>
          <a:p>
            <a:r>
              <a:rPr lang="zh-CN" altLang="en-US" b="1" dirty="0" smtClean="0">
                <a:solidFill>
                  <a:schemeClr val="tx1">
                    <a:lumMod val="75000"/>
                    <a:lumOff val="25000"/>
                  </a:schemeClr>
                </a:solidFill>
              </a:rPr>
              <a:t>瀑布</a:t>
            </a:r>
            <a:r>
              <a:rPr lang="en-US" altLang="zh-CN" b="1" dirty="0" smtClean="0">
                <a:solidFill>
                  <a:schemeClr val="tx1">
                    <a:lumMod val="75000"/>
                    <a:lumOff val="25000"/>
                  </a:schemeClr>
                </a:solidFill>
              </a:rPr>
              <a:t>—</a:t>
            </a:r>
            <a:r>
              <a:rPr lang="zh-CN" altLang="en-US" b="1" dirty="0" smtClean="0">
                <a:solidFill>
                  <a:schemeClr val="tx1">
                    <a:lumMod val="75000"/>
                    <a:lumOff val="25000"/>
                  </a:schemeClr>
                </a:solidFill>
              </a:rPr>
              <a:t>预定义过程</a:t>
            </a:r>
            <a:endParaRPr lang="zh-CN" altLang="en-US" dirty="0"/>
          </a:p>
        </p:txBody>
      </p:sp>
      <p:sp>
        <p:nvSpPr>
          <p:cNvPr id="15" name="矩形 14"/>
          <p:cNvSpPr/>
          <p:nvPr/>
        </p:nvSpPr>
        <p:spPr>
          <a:xfrm>
            <a:off x="2943548" y="2885987"/>
            <a:ext cx="2320443" cy="369332"/>
          </a:xfrm>
          <a:prstGeom prst="rect">
            <a:avLst/>
          </a:prstGeom>
        </p:spPr>
        <p:txBody>
          <a:bodyPr wrap="none">
            <a:spAutoFit/>
          </a:bodyPr>
          <a:lstStyle/>
          <a:p>
            <a:r>
              <a:rPr lang="en-US" altLang="zh-CN" b="1" dirty="0" smtClean="0">
                <a:solidFill>
                  <a:schemeClr val="tx1">
                    <a:lumMod val="75000"/>
                    <a:lumOff val="25000"/>
                  </a:schemeClr>
                </a:solidFill>
              </a:rPr>
              <a:t>Scrum—</a:t>
            </a:r>
            <a:r>
              <a:rPr lang="zh-CN" altLang="en-US" b="1" dirty="0" smtClean="0">
                <a:solidFill>
                  <a:schemeClr val="tx1">
                    <a:lumMod val="75000"/>
                    <a:lumOff val="25000"/>
                  </a:schemeClr>
                </a:solidFill>
              </a:rPr>
              <a:t>适应性过程</a:t>
            </a:r>
            <a:endParaRPr lang="zh-CN" altLang="en-US" dirty="0"/>
          </a:p>
        </p:txBody>
      </p:sp>
      <p:sp>
        <p:nvSpPr>
          <p:cNvPr id="16" name="矩形 15"/>
          <p:cNvSpPr/>
          <p:nvPr/>
        </p:nvSpPr>
        <p:spPr>
          <a:xfrm>
            <a:off x="179512" y="1410330"/>
            <a:ext cx="1800493" cy="646331"/>
          </a:xfrm>
          <a:prstGeom prst="rect">
            <a:avLst/>
          </a:prstGeom>
        </p:spPr>
        <p:txBody>
          <a:bodyPr wrap="none">
            <a:spAutoFit/>
          </a:bodyPr>
          <a:lstStyle/>
          <a:p>
            <a:r>
              <a:rPr lang="zh-CN" altLang="en-US" b="1" dirty="0" smtClean="0">
                <a:solidFill>
                  <a:schemeClr val="tx1">
                    <a:lumMod val="75000"/>
                    <a:lumOff val="25000"/>
                  </a:schemeClr>
                </a:solidFill>
              </a:rPr>
              <a:t>从全部需求和</a:t>
            </a:r>
            <a:endParaRPr lang="en-US" altLang="zh-CN" b="1" dirty="0" smtClean="0">
              <a:solidFill>
                <a:schemeClr val="tx1">
                  <a:lumMod val="75000"/>
                  <a:lumOff val="25000"/>
                </a:schemeClr>
              </a:solidFill>
            </a:endParaRPr>
          </a:p>
          <a:p>
            <a:r>
              <a:rPr lang="zh-CN" altLang="en-US" b="1" dirty="0" smtClean="0">
                <a:solidFill>
                  <a:schemeClr val="tx1">
                    <a:lumMod val="75000"/>
                    <a:lumOff val="25000"/>
                  </a:schemeClr>
                </a:solidFill>
              </a:rPr>
              <a:t>详细的计划开始</a:t>
            </a:r>
            <a:endParaRPr lang="zh-CN" altLang="en-US" dirty="0"/>
          </a:p>
        </p:txBody>
      </p:sp>
      <p:sp>
        <p:nvSpPr>
          <p:cNvPr id="17" name="矩形 16"/>
          <p:cNvSpPr/>
          <p:nvPr/>
        </p:nvSpPr>
        <p:spPr>
          <a:xfrm>
            <a:off x="7020272" y="1410329"/>
            <a:ext cx="1569660" cy="369332"/>
          </a:xfrm>
          <a:prstGeom prst="rect">
            <a:avLst/>
          </a:prstGeom>
        </p:spPr>
        <p:txBody>
          <a:bodyPr wrap="none">
            <a:spAutoFit/>
          </a:bodyPr>
          <a:lstStyle/>
          <a:p>
            <a:r>
              <a:rPr lang="zh-CN" altLang="en-US" b="1" dirty="0" smtClean="0">
                <a:solidFill>
                  <a:schemeClr val="tx1">
                    <a:lumMod val="75000"/>
                    <a:lumOff val="25000"/>
                  </a:schemeClr>
                </a:solidFill>
              </a:rPr>
              <a:t>所有需求实现</a:t>
            </a:r>
            <a:endParaRPr lang="zh-CN" altLang="en-US" dirty="0"/>
          </a:p>
        </p:txBody>
      </p:sp>
      <p:sp>
        <p:nvSpPr>
          <p:cNvPr id="18" name="矩形 17"/>
          <p:cNvSpPr/>
          <p:nvPr/>
        </p:nvSpPr>
        <p:spPr>
          <a:xfrm>
            <a:off x="107504" y="3436716"/>
            <a:ext cx="1800493" cy="646331"/>
          </a:xfrm>
          <a:prstGeom prst="rect">
            <a:avLst/>
          </a:prstGeom>
        </p:spPr>
        <p:txBody>
          <a:bodyPr wrap="none">
            <a:spAutoFit/>
          </a:bodyPr>
          <a:lstStyle/>
          <a:p>
            <a:r>
              <a:rPr lang="zh-CN" altLang="en-US" b="1" dirty="0" smtClean="0">
                <a:solidFill>
                  <a:schemeClr val="tx1">
                    <a:lumMod val="75000"/>
                    <a:lumOff val="25000"/>
                  </a:schemeClr>
                </a:solidFill>
              </a:rPr>
              <a:t>从目标和</a:t>
            </a:r>
            <a:endParaRPr lang="en-US" altLang="zh-CN" b="1" dirty="0" smtClean="0">
              <a:solidFill>
                <a:schemeClr val="tx1">
                  <a:lumMod val="75000"/>
                  <a:lumOff val="25000"/>
                </a:schemeClr>
              </a:solidFill>
            </a:endParaRPr>
          </a:p>
          <a:p>
            <a:r>
              <a:rPr lang="zh-CN" altLang="en-US" b="1" dirty="0" smtClean="0">
                <a:solidFill>
                  <a:schemeClr val="tx1">
                    <a:lumMod val="75000"/>
                    <a:lumOff val="25000"/>
                  </a:schemeClr>
                </a:solidFill>
              </a:rPr>
              <a:t>高价值需求开始</a:t>
            </a:r>
            <a:endParaRPr lang="zh-CN" altLang="en-US" dirty="0"/>
          </a:p>
        </p:txBody>
      </p:sp>
      <p:sp>
        <p:nvSpPr>
          <p:cNvPr id="20" name="矩形 19"/>
          <p:cNvSpPr/>
          <p:nvPr/>
        </p:nvSpPr>
        <p:spPr>
          <a:xfrm>
            <a:off x="7015075" y="3507854"/>
            <a:ext cx="1107996" cy="369332"/>
          </a:xfrm>
          <a:prstGeom prst="rect">
            <a:avLst/>
          </a:prstGeom>
        </p:spPr>
        <p:txBody>
          <a:bodyPr wrap="none">
            <a:spAutoFit/>
          </a:bodyPr>
          <a:lstStyle/>
          <a:p>
            <a:r>
              <a:rPr lang="zh-CN" altLang="en-US" b="1" dirty="0" smtClean="0">
                <a:solidFill>
                  <a:schemeClr val="tx1">
                    <a:lumMod val="75000"/>
                    <a:lumOff val="25000"/>
                  </a:schemeClr>
                </a:solidFill>
              </a:rPr>
              <a:t>目标达成</a:t>
            </a:r>
            <a:endParaRPr lang="zh-CN" altLang="en-US" dirty="0"/>
          </a:p>
        </p:txBody>
      </p:sp>
    </p:spTree>
    <p:extLst>
      <p:ext uri="{BB962C8B-B14F-4D97-AF65-F5344CB8AC3E}">
        <p14:creationId xmlns:p14="http://schemas.microsoft.com/office/powerpoint/2010/main" val="67880356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瀑布模型</a:t>
            </a:r>
          </a:p>
        </p:txBody>
      </p:sp>
      <p:pic>
        <p:nvPicPr>
          <p:cNvPr id="2" name="图片 1"/>
          <p:cNvPicPr>
            <a:picLocks noChangeAspect="1"/>
          </p:cNvPicPr>
          <p:nvPr/>
        </p:nvPicPr>
        <p:blipFill>
          <a:blip r:embed="rId3"/>
          <a:stretch>
            <a:fillRect/>
          </a:stretch>
        </p:blipFill>
        <p:spPr>
          <a:xfrm>
            <a:off x="321738" y="3291830"/>
            <a:ext cx="1729982" cy="1069960"/>
          </a:xfrm>
          <a:prstGeom prst="rect">
            <a:avLst/>
          </a:prstGeom>
        </p:spPr>
      </p:pic>
      <p:pic>
        <p:nvPicPr>
          <p:cNvPr id="3" name="图片 2"/>
          <p:cNvPicPr>
            <a:picLocks noChangeAspect="1"/>
          </p:cNvPicPr>
          <p:nvPr/>
        </p:nvPicPr>
        <p:blipFill>
          <a:blip r:embed="rId4"/>
          <a:stretch>
            <a:fillRect/>
          </a:stretch>
        </p:blipFill>
        <p:spPr>
          <a:xfrm>
            <a:off x="7812360" y="2643758"/>
            <a:ext cx="419925" cy="381333"/>
          </a:xfrm>
          <a:prstGeom prst="rect">
            <a:avLst/>
          </a:prstGeom>
        </p:spPr>
      </p:pic>
      <p:sp>
        <p:nvSpPr>
          <p:cNvPr id="4" name="任意多边形 3"/>
          <p:cNvSpPr/>
          <p:nvPr/>
        </p:nvSpPr>
        <p:spPr>
          <a:xfrm>
            <a:off x="2111672" y="1779663"/>
            <a:ext cx="5985319" cy="1502968"/>
          </a:xfrm>
          <a:custGeom>
            <a:avLst/>
            <a:gdLst>
              <a:gd name="connsiteX0" fmla="*/ 0 w 5985319"/>
              <a:gd name="connsiteY0" fmla="*/ 1493031 h 1493031"/>
              <a:gd name="connsiteX1" fmla="*/ 1032811 w 5985319"/>
              <a:gd name="connsiteY1" fmla="*/ 604945 h 1493031"/>
              <a:gd name="connsiteX2" fmla="*/ 2197191 w 5985319"/>
              <a:gd name="connsiteY2" fmla="*/ 118142 h 1493031"/>
              <a:gd name="connsiteX3" fmla="*/ 4091775 w 5985319"/>
              <a:gd name="connsiteY3" fmla="*/ 65515 h 1493031"/>
              <a:gd name="connsiteX4" fmla="*/ 5762693 w 5985319"/>
              <a:gd name="connsiteY4" fmla="*/ 914130 h 1493031"/>
              <a:gd name="connsiteX5" fmla="*/ 5920575 w 5985319"/>
              <a:gd name="connsiteY5" fmla="*/ 1039120 h 149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85319" h="1493031">
                <a:moveTo>
                  <a:pt x="0" y="1493031"/>
                </a:moveTo>
                <a:cubicBezTo>
                  <a:pt x="333306" y="1163562"/>
                  <a:pt x="666613" y="834093"/>
                  <a:pt x="1032811" y="604945"/>
                </a:cubicBezTo>
                <a:cubicBezTo>
                  <a:pt x="1399010" y="375797"/>
                  <a:pt x="1687364" y="208047"/>
                  <a:pt x="2197191" y="118142"/>
                </a:cubicBezTo>
                <a:cubicBezTo>
                  <a:pt x="2707018" y="28237"/>
                  <a:pt x="3497525" y="-67150"/>
                  <a:pt x="4091775" y="65515"/>
                </a:cubicBezTo>
                <a:cubicBezTo>
                  <a:pt x="4686025" y="198180"/>
                  <a:pt x="5457893" y="751863"/>
                  <a:pt x="5762693" y="914130"/>
                </a:cubicBezTo>
                <a:cubicBezTo>
                  <a:pt x="6067493" y="1076397"/>
                  <a:pt x="5994034" y="1057758"/>
                  <a:pt x="5920575" y="1039120"/>
                </a:cubicBezTo>
              </a:path>
            </a:pathLst>
          </a:cu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p:nvPicPr>
        <p:blipFill>
          <a:blip r:embed="rId5"/>
          <a:stretch>
            <a:fillRect/>
          </a:stretch>
        </p:blipFill>
        <p:spPr>
          <a:xfrm>
            <a:off x="4119377" y="1419622"/>
            <a:ext cx="1013713" cy="928220"/>
          </a:xfrm>
          <a:prstGeom prst="rect">
            <a:avLst/>
          </a:prstGeom>
        </p:spPr>
      </p:pic>
      <p:pic>
        <p:nvPicPr>
          <p:cNvPr id="11" name="图片 10"/>
          <p:cNvPicPr>
            <a:picLocks noChangeAspect="1"/>
          </p:cNvPicPr>
          <p:nvPr/>
        </p:nvPicPr>
        <p:blipFill>
          <a:blip r:embed="rId6"/>
          <a:stretch>
            <a:fillRect/>
          </a:stretch>
        </p:blipFill>
        <p:spPr>
          <a:xfrm>
            <a:off x="7308304" y="1037176"/>
            <a:ext cx="1183425" cy="1124933"/>
          </a:xfrm>
          <a:prstGeom prst="rect">
            <a:avLst/>
          </a:prstGeom>
        </p:spPr>
      </p:pic>
    </p:spTree>
    <p:extLst>
      <p:ext uri="{BB962C8B-B14F-4D97-AF65-F5344CB8AC3E}">
        <p14:creationId xmlns:p14="http://schemas.microsoft.com/office/powerpoint/2010/main" val="232830887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敏捷模型</a:t>
            </a:r>
          </a:p>
        </p:txBody>
      </p:sp>
      <p:pic>
        <p:nvPicPr>
          <p:cNvPr id="10" name="图片 9"/>
          <p:cNvPicPr>
            <a:picLocks noChangeAspect="1"/>
          </p:cNvPicPr>
          <p:nvPr/>
        </p:nvPicPr>
        <p:blipFill>
          <a:blip r:embed="rId3"/>
          <a:stretch>
            <a:fillRect/>
          </a:stretch>
        </p:blipFill>
        <p:spPr>
          <a:xfrm>
            <a:off x="3688459" y="1419620"/>
            <a:ext cx="1013713" cy="928220"/>
          </a:xfrm>
          <a:prstGeom prst="rect">
            <a:avLst/>
          </a:prstGeom>
        </p:spPr>
      </p:pic>
      <p:pic>
        <p:nvPicPr>
          <p:cNvPr id="11" name="图片 10"/>
          <p:cNvPicPr>
            <a:picLocks noChangeAspect="1"/>
          </p:cNvPicPr>
          <p:nvPr/>
        </p:nvPicPr>
        <p:blipFill>
          <a:blip r:embed="rId4"/>
          <a:stretch>
            <a:fillRect/>
          </a:stretch>
        </p:blipFill>
        <p:spPr>
          <a:xfrm>
            <a:off x="7308304" y="1037176"/>
            <a:ext cx="1183425" cy="1124933"/>
          </a:xfrm>
          <a:prstGeom prst="rect">
            <a:avLst/>
          </a:prstGeom>
        </p:spPr>
      </p:pic>
      <p:pic>
        <p:nvPicPr>
          <p:cNvPr id="6" name="图片 5"/>
          <p:cNvPicPr>
            <a:picLocks noChangeAspect="1"/>
          </p:cNvPicPr>
          <p:nvPr/>
        </p:nvPicPr>
        <p:blipFill>
          <a:blip r:embed="rId5"/>
          <a:stretch>
            <a:fillRect/>
          </a:stretch>
        </p:blipFill>
        <p:spPr>
          <a:xfrm>
            <a:off x="539552" y="3507854"/>
            <a:ext cx="525975" cy="1277368"/>
          </a:xfrm>
          <a:prstGeom prst="rect">
            <a:avLst/>
          </a:prstGeom>
        </p:spPr>
      </p:pic>
      <p:pic>
        <p:nvPicPr>
          <p:cNvPr id="12" name="图片 11"/>
          <p:cNvPicPr>
            <a:picLocks noChangeAspect="1"/>
          </p:cNvPicPr>
          <p:nvPr/>
        </p:nvPicPr>
        <p:blipFill>
          <a:blip r:embed="rId5"/>
          <a:stretch>
            <a:fillRect/>
          </a:stretch>
        </p:blipFill>
        <p:spPr>
          <a:xfrm rot="3842008">
            <a:off x="1830018" y="2039509"/>
            <a:ext cx="525975" cy="1277368"/>
          </a:xfrm>
          <a:prstGeom prst="rect">
            <a:avLst/>
          </a:prstGeom>
        </p:spPr>
      </p:pic>
      <p:pic>
        <p:nvPicPr>
          <p:cNvPr id="13" name="图片 12"/>
          <p:cNvPicPr>
            <a:picLocks noChangeAspect="1"/>
          </p:cNvPicPr>
          <p:nvPr/>
        </p:nvPicPr>
        <p:blipFill>
          <a:blip r:embed="rId5"/>
          <a:stretch>
            <a:fillRect/>
          </a:stretch>
        </p:blipFill>
        <p:spPr>
          <a:xfrm rot="6236449">
            <a:off x="3606982" y="2039509"/>
            <a:ext cx="525975" cy="1277368"/>
          </a:xfrm>
          <a:prstGeom prst="rect">
            <a:avLst/>
          </a:prstGeom>
        </p:spPr>
      </p:pic>
      <p:pic>
        <p:nvPicPr>
          <p:cNvPr id="14" name="图片 13"/>
          <p:cNvPicPr>
            <a:picLocks noChangeAspect="1"/>
          </p:cNvPicPr>
          <p:nvPr/>
        </p:nvPicPr>
        <p:blipFill>
          <a:blip r:embed="rId5"/>
          <a:stretch>
            <a:fillRect/>
          </a:stretch>
        </p:blipFill>
        <p:spPr>
          <a:xfrm rot="3606209">
            <a:off x="5272933" y="1791380"/>
            <a:ext cx="525975" cy="1277368"/>
          </a:xfrm>
          <a:prstGeom prst="rect">
            <a:avLst/>
          </a:prstGeom>
        </p:spPr>
      </p:pic>
      <p:pic>
        <p:nvPicPr>
          <p:cNvPr id="16" name="图片 15"/>
          <p:cNvPicPr>
            <a:picLocks noChangeAspect="1"/>
          </p:cNvPicPr>
          <p:nvPr/>
        </p:nvPicPr>
        <p:blipFill>
          <a:blip r:embed="rId5"/>
          <a:stretch>
            <a:fillRect/>
          </a:stretch>
        </p:blipFill>
        <p:spPr>
          <a:xfrm rot="5238868">
            <a:off x="6986724" y="960957"/>
            <a:ext cx="525975" cy="1277368"/>
          </a:xfrm>
          <a:prstGeom prst="rect">
            <a:avLst/>
          </a:prstGeom>
        </p:spPr>
      </p:pic>
    </p:spTree>
    <p:extLst>
      <p:ext uri="{BB962C8B-B14F-4D97-AF65-F5344CB8AC3E}">
        <p14:creationId xmlns:p14="http://schemas.microsoft.com/office/powerpoint/2010/main" val="228173396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346684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敏捷的核心要点</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适应变化</a:t>
            </a:r>
          </a:p>
        </p:txBody>
      </p:sp>
      <p:sp>
        <p:nvSpPr>
          <p:cNvPr id="3" name="矩形 2"/>
          <p:cNvSpPr/>
          <p:nvPr/>
        </p:nvSpPr>
        <p:spPr>
          <a:xfrm>
            <a:off x="1966164" y="987574"/>
            <a:ext cx="4968552" cy="646331"/>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频繁交付、频繁确认、及时调整</a:t>
            </a:r>
            <a:r>
              <a:rPr lang="zh-CN" altLang="en-US" dirty="0" smtClean="0">
                <a:solidFill>
                  <a:srgbClr val="000000"/>
                </a:solidFill>
                <a:latin typeface="微软雅黑" panose="020B0503020204020204" pitchFamily="34" charset="-122"/>
                <a:ea typeface="微软雅黑" panose="020B0503020204020204" pitchFamily="34" charset="-122"/>
              </a:rPr>
              <a:t>、快速修正</a:t>
            </a:r>
            <a:r>
              <a:rPr lang="zh-CN" altLang="en-US" dirty="0">
                <a:solidFill>
                  <a:srgbClr val="000000"/>
                </a:solidFill>
                <a:latin typeface="微软雅黑" panose="020B0503020204020204" pitchFamily="34" charset="-122"/>
                <a:ea typeface="微软雅黑" panose="020B0503020204020204" pitchFamily="34" charset="-122"/>
              </a:rPr>
              <a:t>，确保</a:t>
            </a:r>
            <a:r>
              <a:rPr lang="zh-CN" altLang="en-US" dirty="0" smtClean="0">
                <a:solidFill>
                  <a:srgbClr val="000000"/>
                </a:solidFill>
                <a:latin typeface="微软雅黑" panose="020B0503020204020204" pitchFamily="34" charset="-122"/>
                <a:ea typeface="微软雅黑" panose="020B0503020204020204" pitchFamily="34" charset="-122"/>
              </a:rPr>
              <a:t>交付最有价值的成果</a:t>
            </a:r>
            <a:endParaRPr lang="zh-CN" altLang="en-US" dirty="0"/>
          </a:p>
        </p:txBody>
      </p:sp>
      <p:sp>
        <p:nvSpPr>
          <p:cNvPr id="5" name="矩形 4"/>
          <p:cNvSpPr/>
          <p:nvPr/>
        </p:nvSpPr>
        <p:spPr>
          <a:xfrm>
            <a:off x="755576" y="987574"/>
            <a:ext cx="1210588" cy="461665"/>
          </a:xfrm>
          <a:prstGeom prst="rect">
            <a:avLst/>
          </a:prstGeom>
        </p:spPr>
        <p:txBody>
          <a:bodyPr wrap="none">
            <a:spAutoFit/>
          </a:bodyPr>
          <a:lstStyle/>
          <a:p>
            <a:pPr>
              <a:lnSpc>
                <a:spcPct val="120000"/>
              </a:lnSpc>
            </a:pPr>
            <a:r>
              <a:rPr lang="zh-CN" altLang="en-US" sz="2000" b="1" dirty="0" smtClean="0">
                <a:solidFill>
                  <a:srgbClr val="FF0000"/>
                </a:solidFill>
              </a:rPr>
              <a:t>适应变化</a:t>
            </a:r>
            <a:endParaRPr lang="zh-CN" altLang="en-US" sz="2000" b="1" dirty="0">
              <a:solidFill>
                <a:srgbClr val="FF0000"/>
              </a:solidFill>
            </a:endParaRPr>
          </a:p>
        </p:txBody>
      </p:sp>
      <p:pic>
        <p:nvPicPr>
          <p:cNvPr id="4" name="图片 3"/>
          <p:cNvPicPr>
            <a:picLocks noChangeAspect="1"/>
          </p:cNvPicPr>
          <p:nvPr/>
        </p:nvPicPr>
        <p:blipFill>
          <a:blip r:embed="rId3"/>
          <a:stretch>
            <a:fillRect/>
          </a:stretch>
        </p:blipFill>
        <p:spPr>
          <a:xfrm>
            <a:off x="2267744" y="2139702"/>
            <a:ext cx="3296397" cy="2554459"/>
          </a:xfrm>
          <a:prstGeom prst="rect">
            <a:avLst/>
          </a:prstGeom>
        </p:spPr>
      </p:pic>
    </p:spTree>
    <p:extLst>
      <p:ext uri="{BB962C8B-B14F-4D97-AF65-F5344CB8AC3E}">
        <p14:creationId xmlns:p14="http://schemas.microsoft.com/office/powerpoint/2010/main" val="367304446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346684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传统管理型团队</a:t>
            </a:r>
          </a:p>
        </p:txBody>
      </p:sp>
      <p:pic>
        <p:nvPicPr>
          <p:cNvPr id="2" name="图片 1"/>
          <p:cNvPicPr>
            <a:picLocks noChangeAspect="1"/>
          </p:cNvPicPr>
          <p:nvPr/>
        </p:nvPicPr>
        <p:blipFill>
          <a:blip r:embed="rId3"/>
          <a:stretch>
            <a:fillRect/>
          </a:stretch>
        </p:blipFill>
        <p:spPr>
          <a:xfrm>
            <a:off x="467544" y="1720843"/>
            <a:ext cx="4389862" cy="1735527"/>
          </a:xfrm>
          <a:prstGeom prst="rect">
            <a:avLst/>
          </a:prstGeom>
        </p:spPr>
      </p:pic>
      <p:grpSp>
        <p:nvGrpSpPr>
          <p:cNvPr id="3" name="组合 2"/>
          <p:cNvGrpSpPr/>
          <p:nvPr/>
        </p:nvGrpSpPr>
        <p:grpSpPr>
          <a:xfrm>
            <a:off x="5292080" y="1868527"/>
            <a:ext cx="3106956" cy="1440160"/>
            <a:chOff x="4993436" y="651634"/>
            <a:chExt cx="3106956" cy="1440160"/>
          </a:xfrm>
        </p:grpSpPr>
        <p:sp>
          <p:nvSpPr>
            <p:cNvPr id="8" name="圆角矩形 7"/>
            <p:cNvSpPr/>
            <p:nvPr/>
          </p:nvSpPr>
          <p:spPr>
            <a:xfrm>
              <a:off x="4993436" y="651634"/>
              <a:ext cx="3096344" cy="144016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40000"/>
                    <a:lumOff val="60000"/>
                  </a:schemeClr>
                </a:solidFill>
              </a:endParaRPr>
            </a:p>
          </p:txBody>
        </p:sp>
        <p:sp>
          <p:nvSpPr>
            <p:cNvPr id="9" name="矩形 8"/>
            <p:cNvSpPr/>
            <p:nvPr/>
          </p:nvSpPr>
          <p:spPr>
            <a:xfrm>
              <a:off x="5220072" y="771550"/>
              <a:ext cx="2880320" cy="1200329"/>
            </a:xfrm>
            <a:prstGeom prst="rect">
              <a:avLst/>
            </a:prstGeom>
          </p:spPr>
          <p:txBody>
            <a:bodyPr wrap="square">
              <a:spAutoFit/>
            </a:bodyPr>
            <a:lstStyle/>
            <a:p>
              <a:r>
                <a:rPr lang="zh-CN" altLang="en-US" dirty="0" smtClean="0">
                  <a:solidFill>
                    <a:srgbClr val="000000"/>
                  </a:solidFill>
                  <a:latin typeface="微软雅黑" panose="020B0503020204020204" pitchFamily="34" charset="-122"/>
                  <a:ea typeface="微软雅黑" panose="020B0503020204020204" pitchFamily="34" charset="-122"/>
                </a:rPr>
                <a:t>任务驱动</a:t>
              </a:r>
              <a:endParaRPr lang="en-US" altLang="zh-CN" dirty="0" smtClean="0">
                <a:solidFill>
                  <a:srgbClr val="000000"/>
                </a:solidFill>
                <a:latin typeface="微软雅黑" panose="020B0503020204020204" pitchFamily="34" charset="-122"/>
                <a:ea typeface="微软雅黑" panose="020B0503020204020204" pitchFamily="34" charset="-122"/>
              </a:endParaRPr>
            </a:p>
            <a:p>
              <a:r>
                <a:rPr lang="zh-CN" altLang="en-US" dirty="0" smtClean="0"/>
                <a:t>成员被动接受</a:t>
              </a:r>
              <a:endParaRPr lang="en-US" altLang="zh-CN" dirty="0" smtClean="0"/>
            </a:p>
            <a:p>
              <a:r>
                <a:rPr lang="zh-CN" altLang="en-US" dirty="0" smtClean="0"/>
                <a:t>僵硬，不灵活</a:t>
              </a:r>
              <a:endParaRPr lang="en-US" altLang="zh-CN" dirty="0" smtClean="0"/>
            </a:p>
            <a:p>
              <a:r>
                <a:rPr lang="zh-CN" altLang="en-US" dirty="0" smtClean="0"/>
                <a:t>管理层微管理</a:t>
              </a:r>
              <a:endParaRPr lang="zh-CN" altLang="en-US" dirty="0"/>
            </a:p>
          </p:txBody>
        </p:sp>
      </p:grpSp>
    </p:spTree>
    <p:extLst>
      <p:ext uri="{BB962C8B-B14F-4D97-AF65-F5344CB8AC3E}">
        <p14:creationId xmlns:p14="http://schemas.microsoft.com/office/powerpoint/2010/main" val="416730614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4993436" y="2139702"/>
            <a:ext cx="3096344" cy="144016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40000"/>
                  <a:lumOff val="60000"/>
                </a:schemeClr>
              </a:solidFill>
            </a:endParaRPr>
          </a:p>
        </p:txBody>
      </p:sp>
      <p:sp>
        <p:nvSpPr>
          <p:cNvPr id="19" name="TextBox 18"/>
          <p:cNvSpPr txBox="1"/>
          <p:nvPr/>
        </p:nvSpPr>
        <p:spPr>
          <a:xfrm>
            <a:off x="313069" y="58298"/>
            <a:ext cx="346684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敏捷自组织团队</a:t>
            </a:r>
          </a:p>
        </p:txBody>
      </p:sp>
      <p:pic>
        <p:nvPicPr>
          <p:cNvPr id="7" name="图片 6"/>
          <p:cNvPicPr>
            <a:picLocks noChangeAspect="1"/>
          </p:cNvPicPr>
          <p:nvPr/>
        </p:nvPicPr>
        <p:blipFill>
          <a:blip r:embed="rId3"/>
          <a:stretch>
            <a:fillRect/>
          </a:stretch>
        </p:blipFill>
        <p:spPr>
          <a:xfrm>
            <a:off x="611560" y="1432870"/>
            <a:ext cx="3826883" cy="2758008"/>
          </a:xfrm>
          <a:prstGeom prst="rect">
            <a:avLst/>
          </a:prstGeom>
        </p:spPr>
      </p:pic>
      <p:sp>
        <p:nvSpPr>
          <p:cNvPr id="10" name="矩形 9"/>
          <p:cNvSpPr/>
          <p:nvPr/>
        </p:nvSpPr>
        <p:spPr>
          <a:xfrm>
            <a:off x="5220072" y="2259618"/>
            <a:ext cx="2880320" cy="1200329"/>
          </a:xfrm>
          <a:prstGeom prst="rect">
            <a:avLst/>
          </a:prstGeom>
        </p:spPr>
        <p:txBody>
          <a:bodyPr wrap="square">
            <a:spAutoFit/>
          </a:bodyPr>
          <a:lstStyle/>
          <a:p>
            <a:r>
              <a:rPr lang="zh-CN" altLang="en-US" dirty="0" smtClean="0">
                <a:solidFill>
                  <a:srgbClr val="000000"/>
                </a:solidFill>
                <a:latin typeface="微软雅黑" panose="020B0503020204020204" pitchFamily="34" charset="-122"/>
                <a:ea typeface="微软雅黑" panose="020B0503020204020204" pitchFamily="34" charset="-122"/>
              </a:rPr>
              <a:t>目标驱动，价值优先</a:t>
            </a:r>
            <a:endParaRPr lang="en-US" altLang="zh-CN" dirty="0" smtClean="0">
              <a:solidFill>
                <a:srgbClr val="000000"/>
              </a:solidFill>
              <a:latin typeface="微软雅黑" panose="020B0503020204020204" pitchFamily="34" charset="-122"/>
              <a:ea typeface="微软雅黑" panose="020B0503020204020204" pitchFamily="34" charset="-122"/>
            </a:endParaRPr>
          </a:p>
          <a:p>
            <a:r>
              <a:rPr lang="zh-CN" altLang="en-US" dirty="0" smtClean="0"/>
              <a:t>团队共同负责</a:t>
            </a:r>
            <a:endParaRPr lang="en-US" altLang="zh-CN" dirty="0" smtClean="0"/>
          </a:p>
          <a:p>
            <a:r>
              <a:rPr lang="zh-CN" altLang="en-US" dirty="0" smtClean="0"/>
              <a:t>自主学习，</a:t>
            </a:r>
            <a:r>
              <a:rPr lang="zh-CN" altLang="en-US" dirty="0" smtClean="0"/>
              <a:t>自主优化</a:t>
            </a:r>
            <a:endParaRPr lang="en-US" altLang="zh-CN" dirty="0" smtClean="0"/>
          </a:p>
          <a:p>
            <a:r>
              <a:rPr lang="zh-CN" altLang="en-US" dirty="0" smtClean="0"/>
              <a:t>管理层授权管理</a:t>
            </a:r>
            <a:endParaRPr lang="zh-CN" altLang="en-US" dirty="0"/>
          </a:p>
        </p:txBody>
      </p:sp>
    </p:spTree>
    <p:extLst>
      <p:ext uri="{BB962C8B-B14F-4D97-AF65-F5344CB8AC3E}">
        <p14:creationId xmlns:p14="http://schemas.microsoft.com/office/powerpoint/2010/main" val="22321560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346684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敏捷的核心要点</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自组织</a:t>
            </a:r>
          </a:p>
        </p:txBody>
      </p:sp>
      <p:sp>
        <p:nvSpPr>
          <p:cNvPr id="3" name="矩形 2"/>
          <p:cNvSpPr/>
          <p:nvPr/>
        </p:nvSpPr>
        <p:spPr>
          <a:xfrm>
            <a:off x="1966164" y="987574"/>
            <a:ext cx="4968552" cy="646331"/>
          </a:xfrm>
          <a:prstGeom prst="rect">
            <a:avLst/>
          </a:prstGeom>
        </p:spPr>
        <p:txBody>
          <a:bodyPr wrap="square">
            <a:spAutoFit/>
          </a:bodyPr>
          <a:lstStyle/>
          <a:p>
            <a:r>
              <a:rPr lang="zh-CN" altLang="en-US" dirty="0" smtClean="0"/>
              <a:t>管理层给目标，团队为实现目标共同负责；团队自学习，自优化；</a:t>
            </a:r>
            <a:endParaRPr lang="zh-CN" altLang="en-US" dirty="0"/>
          </a:p>
        </p:txBody>
      </p:sp>
      <p:sp>
        <p:nvSpPr>
          <p:cNvPr id="5" name="矩形 4"/>
          <p:cNvSpPr/>
          <p:nvPr/>
        </p:nvSpPr>
        <p:spPr>
          <a:xfrm>
            <a:off x="755576" y="987574"/>
            <a:ext cx="954107" cy="430374"/>
          </a:xfrm>
          <a:prstGeom prst="rect">
            <a:avLst/>
          </a:prstGeom>
        </p:spPr>
        <p:txBody>
          <a:bodyPr wrap="none">
            <a:spAutoFit/>
          </a:bodyPr>
          <a:lstStyle/>
          <a:p>
            <a:pPr>
              <a:lnSpc>
                <a:spcPct val="120000"/>
              </a:lnSpc>
            </a:pPr>
            <a:r>
              <a:rPr lang="zh-CN" altLang="en-US" sz="2000" b="1" dirty="0" smtClean="0">
                <a:solidFill>
                  <a:srgbClr val="FF0000"/>
                </a:solidFill>
              </a:rPr>
              <a:t>自组织</a:t>
            </a:r>
            <a:endParaRPr lang="zh-CN" altLang="en-US" sz="2000" b="1" dirty="0">
              <a:solidFill>
                <a:srgbClr val="FF0000"/>
              </a:solidFill>
            </a:endParaRPr>
          </a:p>
        </p:txBody>
      </p:sp>
      <p:pic>
        <p:nvPicPr>
          <p:cNvPr id="6" name="图片 5"/>
          <p:cNvPicPr>
            <a:picLocks noChangeAspect="1"/>
          </p:cNvPicPr>
          <p:nvPr/>
        </p:nvPicPr>
        <p:blipFill>
          <a:blip r:embed="rId3"/>
          <a:stretch>
            <a:fillRect/>
          </a:stretch>
        </p:blipFill>
        <p:spPr>
          <a:xfrm>
            <a:off x="2123728" y="2427734"/>
            <a:ext cx="4464496" cy="1966202"/>
          </a:xfrm>
          <a:prstGeom prst="rect">
            <a:avLst/>
          </a:prstGeom>
        </p:spPr>
      </p:pic>
    </p:spTree>
    <p:extLst>
      <p:ext uri="{BB962C8B-B14F-4D97-AF65-F5344CB8AC3E}">
        <p14:creationId xmlns:p14="http://schemas.microsoft.com/office/powerpoint/2010/main" val="116391484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Line 6"/>
          <p:cNvSpPr>
            <a:spLocks noChangeShapeType="1"/>
          </p:cNvSpPr>
          <p:nvPr/>
        </p:nvSpPr>
        <p:spPr bwMode="gray">
          <a:xfrm>
            <a:off x="3336238" y="2607841"/>
            <a:ext cx="0" cy="2125460"/>
          </a:xfrm>
          <a:prstGeom prst="line">
            <a:avLst/>
          </a:prstGeom>
          <a:noFill/>
          <a:ln w="9525">
            <a:solidFill>
              <a:srgbClr val="1C1C1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3" name="Line 7"/>
          <p:cNvSpPr>
            <a:spLocks noChangeShapeType="1"/>
          </p:cNvSpPr>
          <p:nvPr/>
        </p:nvSpPr>
        <p:spPr bwMode="gray">
          <a:xfrm>
            <a:off x="5404483" y="2516994"/>
            <a:ext cx="0" cy="2216307"/>
          </a:xfrm>
          <a:prstGeom prst="line">
            <a:avLst/>
          </a:prstGeom>
          <a:noFill/>
          <a:ln w="9525">
            <a:solidFill>
              <a:srgbClr val="1C1C1C"/>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mn-ea"/>
            </a:endParaRPr>
          </a:p>
        </p:txBody>
      </p:sp>
      <p:sp>
        <p:nvSpPr>
          <p:cNvPr id="15" name="Freeform 9"/>
          <p:cNvSpPr>
            <a:spLocks/>
          </p:cNvSpPr>
          <p:nvPr/>
        </p:nvSpPr>
        <p:spPr bwMode="gray">
          <a:xfrm>
            <a:off x="1301160" y="987574"/>
            <a:ext cx="6768752" cy="1623202"/>
          </a:xfrm>
          <a:custGeom>
            <a:avLst/>
            <a:gdLst>
              <a:gd name="T0" fmla="*/ 0 w 4371"/>
              <a:gd name="T1" fmla="*/ 2147483647 h 1066"/>
              <a:gd name="T2" fmla="*/ 2147483647 w 4371"/>
              <a:gd name="T3" fmla="*/ 2147483647 h 1066"/>
              <a:gd name="T4" fmla="*/ 2147483647 w 4371"/>
              <a:gd name="T5" fmla="*/ 2147483647 h 1066"/>
              <a:gd name="T6" fmla="*/ 2147483647 w 4371"/>
              <a:gd name="T7" fmla="*/ 2147483647 h 1066"/>
              <a:gd name="T8" fmla="*/ 2147483647 w 4371"/>
              <a:gd name="T9" fmla="*/ 2147483647 h 1066"/>
              <a:gd name="T10" fmla="*/ 2147483647 w 4371"/>
              <a:gd name="T11" fmla="*/ 2147483647 h 1066"/>
              <a:gd name="T12" fmla="*/ 2147483647 w 4371"/>
              <a:gd name="T13" fmla="*/ 0 h 1066"/>
              <a:gd name="T14" fmla="*/ 2147483647 w 4371"/>
              <a:gd name="T15" fmla="*/ 2147483647 h 1066"/>
              <a:gd name="T16" fmla="*/ 2147483647 w 4371"/>
              <a:gd name="T17" fmla="*/ 2147483647 h 1066"/>
              <a:gd name="T18" fmla="*/ 2147483647 w 4371"/>
              <a:gd name="T19" fmla="*/ 2147483647 h 1066"/>
              <a:gd name="T20" fmla="*/ 2147483647 w 4371"/>
              <a:gd name="T21" fmla="*/ 2147483647 h 1066"/>
              <a:gd name="T22" fmla="*/ 2147483647 w 4371"/>
              <a:gd name="T23" fmla="*/ 2147483647 h 1066"/>
              <a:gd name="T24" fmla="*/ 2147483647 w 4371"/>
              <a:gd name="T25" fmla="*/ 2147483647 h 1066"/>
              <a:gd name="T26" fmla="*/ 2147483647 w 4371"/>
              <a:gd name="T27" fmla="*/ 2147483647 h 1066"/>
              <a:gd name="T28" fmla="*/ 2147483647 w 4371"/>
              <a:gd name="T29" fmla="*/ 2147483647 h 1066"/>
              <a:gd name="T30" fmla="*/ 0 w 4371"/>
              <a:gd name="T31" fmla="*/ 2147483647 h 10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4371"/>
              <a:gd name="T49" fmla="*/ 0 h 1066"/>
              <a:gd name="T50" fmla="*/ 4371 w 4371"/>
              <a:gd name="T51" fmla="*/ 1066 h 10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4371" h="1066">
                <a:moveTo>
                  <a:pt x="0" y="845"/>
                </a:moveTo>
                <a:lnTo>
                  <a:pt x="1523" y="313"/>
                </a:lnTo>
                <a:lnTo>
                  <a:pt x="1610" y="617"/>
                </a:lnTo>
                <a:lnTo>
                  <a:pt x="2720" y="243"/>
                </a:lnTo>
                <a:lnTo>
                  <a:pt x="2784" y="538"/>
                </a:lnTo>
                <a:lnTo>
                  <a:pt x="3882" y="266"/>
                </a:lnTo>
                <a:lnTo>
                  <a:pt x="3795" y="0"/>
                </a:lnTo>
                <a:lnTo>
                  <a:pt x="4371" y="269"/>
                </a:lnTo>
                <a:lnTo>
                  <a:pt x="3961" y="832"/>
                </a:lnTo>
                <a:lnTo>
                  <a:pt x="3912" y="542"/>
                </a:lnTo>
                <a:lnTo>
                  <a:pt x="2594" y="921"/>
                </a:lnTo>
                <a:lnTo>
                  <a:pt x="2509" y="620"/>
                </a:lnTo>
                <a:lnTo>
                  <a:pt x="1344" y="968"/>
                </a:lnTo>
                <a:lnTo>
                  <a:pt x="1280" y="666"/>
                </a:lnTo>
                <a:lnTo>
                  <a:pt x="67" y="1066"/>
                </a:lnTo>
                <a:lnTo>
                  <a:pt x="0" y="845"/>
                </a:lnTo>
                <a:close/>
              </a:path>
            </a:pathLst>
          </a:custGeom>
          <a:solidFill>
            <a:schemeClr val="tx2"/>
          </a:solidFill>
          <a:ln>
            <a:noFill/>
            <a:headEnd/>
            <a:tailEnd/>
          </a:ln>
          <a:effectLst/>
        </p:spPr>
        <p:style>
          <a:lnRef idx="3">
            <a:schemeClr val="lt1"/>
          </a:lnRef>
          <a:fillRef idx="1">
            <a:schemeClr val="accent2"/>
          </a:fillRef>
          <a:effectRef idx="1">
            <a:schemeClr val="accent2"/>
          </a:effectRef>
          <a:fontRef idx="minor">
            <a:schemeClr val="lt1"/>
          </a:fontRef>
        </p:style>
        <p:txBody>
          <a:bodyPr wrap="none" anchor="ctr">
            <a:flatTx/>
          </a:bodyPr>
          <a:lstStyle/>
          <a:p>
            <a:pPr>
              <a:defRPr/>
            </a:pPr>
            <a:endParaRPr lang="zh-CN" altLang="en-US">
              <a:latin typeface="+mn-ea"/>
            </a:endParaRPr>
          </a:p>
        </p:txBody>
      </p:sp>
      <p:sp>
        <p:nvSpPr>
          <p:cNvPr id="18" name="Text Box 16"/>
          <p:cNvSpPr txBox="1">
            <a:spLocks noChangeArrowheads="1"/>
          </p:cNvSpPr>
          <p:nvPr/>
        </p:nvSpPr>
        <p:spPr bwMode="auto">
          <a:xfrm>
            <a:off x="1403648" y="3135652"/>
            <a:ext cx="1911575" cy="757130"/>
          </a:xfrm>
          <a:prstGeom prst="rect">
            <a:avLst/>
          </a:prstGeom>
          <a:noFill/>
          <a:ln w="9525">
            <a:noFill/>
            <a:miter lim="800000"/>
            <a:headEnd/>
            <a:tailEnd/>
          </a:ln>
          <a:effectLst/>
        </p:spPr>
        <p:txBody>
          <a:bodyPr wrap="square">
            <a:spAutoFit/>
          </a:bodyPr>
          <a:lstStyle/>
          <a:p>
            <a:pPr algn="just">
              <a:lnSpc>
                <a:spcPct val="120000"/>
              </a:lnSpc>
            </a:pPr>
            <a:r>
              <a:rPr lang="zh-CN" altLang="en-US" sz="1200" dirty="0">
                <a:solidFill>
                  <a:srgbClr val="000000"/>
                </a:solidFill>
                <a:latin typeface="微软雅黑" panose="020B0503020204020204" pitchFamily="34" charset="-122"/>
                <a:ea typeface="微软雅黑" panose="020B0503020204020204" pitchFamily="34" charset="-122"/>
              </a:rPr>
              <a:t>需求条目</a:t>
            </a:r>
            <a:r>
              <a:rPr lang="zh-CN" altLang="en-US" sz="1200" dirty="0" smtClean="0">
                <a:solidFill>
                  <a:srgbClr val="000000"/>
                </a:solidFill>
                <a:latin typeface="微软雅黑" panose="020B0503020204020204" pitchFamily="34" charset="-122"/>
                <a:ea typeface="微软雅黑" panose="020B0503020204020204" pitchFamily="34" charset="-122"/>
              </a:rPr>
              <a:t>化</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gn="just">
              <a:lnSpc>
                <a:spcPct val="120000"/>
              </a:lnSpc>
            </a:pPr>
            <a:r>
              <a:rPr lang="zh-CN" altLang="en-US" sz="1200" dirty="0" smtClean="0">
                <a:solidFill>
                  <a:srgbClr val="000000"/>
                </a:solidFill>
                <a:latin typeface="微软雅黑" panose="020B0503020204020204" pitchFamily="34" charset="-122"/>
                <a:ea typeface="微软雅黑" panose="020B0503020204020204" pitchFamily="34" charset="-122"/>
              </a:rPr>
              <a:t>围绕</a:t>
            </a:r>
            <a:r>
              <a:rPr lang="zh-CN" altLang="en-US" sz="1200" dirty="0">
                <a:solidFill>
                  <a:srgbClr val="000000"/>
                </a:solidFill>
                <a:latin typeface="微软雅黑" panose="020B0503020204020204" pitchFamily="34" charset="-122"/>
                <a:ea typeface="微软雅黑" panose="020B0503020204020204" pitchFamily="34" charset="-122"/>
              </a:rPr>
              <a:t>用户和业务</a:t>
            </a:r>
            <a:r>
              <a:rPr lang="zh-CN" altLang="en-US" sz="1200" dirty="0" smtClean="0">
                <a:solidFill>
                  <a:srgbClr val="000000"/>
                </a:solidFill>
                <a:latin typeface="微软雅黑" panose="020B0503020204020204" pitchFamily="34" charset="-122"/>
                <a:ea typeface="微软雅黑" panose="020B0503020204020204" pitchFamily="34" charset="-122"/>
              </a:rPr>
              <a:t>价值排优</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pPr algn="just">
              <a:lnSpc>
                <a:spcPct val="120000"/>
              </a:lnSpc>
            </a:pPr>
            <a:r>
              <a:rPr lang="zh-CN" altLang="en-US" sz="1200" dirty="0" smtClean="0">
                <a:solidFill>
                  <a:srgbClr val="000000"/>
                </a:solidFill>
                <a:latin typeface="微软雅黑" panose="020B0503020204020204" pitchFamily="34" charset="-122"/>
                <a:ea typeface="微软雅黑" panose="020B0503020204020204" pitchFamily="34" charset="-122"/>
              </a:rPr>
              <a:t>先</a:t>
            </a:r>
            <a:r>
              <a:rPr lang="zh-CN" altLang="en-US" sz="1200" dirty="0">
                <a:solidFill>
                  <a:srgbClr val="000000"/>
                </a:solidFill>
                <a:latin typeface="微软雅黑" panose="020B0503020204020204" pitchFamily="34" charset="-122"/>
                <a:ea typeface="微软雅黑" panose="020B0503020204020204" pitchFamily="34" charset="-122"/>
              </a:rPr>
              <a:t>交付高价值的</a:t>
            </a:r>
            <a:r>
              <a:rPr lang="zh-CN" altLang="en-US" sz="1200" dirty="0" smtClean="0">
                <a:solidFill>
                  <a:srgbClr val="000000"/>
                </a:solidFill>
                <a:latin typeface="微软雅黑" panose="020B0503020204020204" pitchFamily="34" charset="-122"/>
                <a:ea typeface="微软雅黑" panose="020B0503020204020204" pitchFamily="34" charset="-122"/>
              </a:rPr>
              <a:t>功能</a:t>
            </a:r>
            <a:endParaRPr lang="en-US" altLang="zh-CN" sz="1200" dirty="0">
              <a:solidFill>
                <a:schemeClr val="tx1">
                  <a:lumMod val="75000"/>
                  <a:lumOff val="25000"/>
                </a:schemeClr>
              </a:solidFill>
              <a:latin typeface="微软雅黑" pitchFamily="34" charset="-122"/>
              <a:ea typeface="微软雅黑" pitchFamily="34" charset="-122"/>
            </a:endParaRPr>
          </a:p>
        </p:txBody>
      </p:sp>
      <p:sp>
        <p:nvSpPr>
          <p:cNvPr id="19" name="文本框 76"/>
          <p:cNvSpPr>
            <a:spLocks noChangeArrowheads="1"/>
          </p:cNvSpPr>
          <p:nvPr/>
        </p:nvSpPr>
        <p:spPr bwMode="auto">
          <a:xfrm>
            <a:off x="1306778" y="2649756"/>
            <a:ext cx="2050476"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000" b="1" dirty="0" smtClean="0">
                <a:solidFill>
                  <a:schemeClr val="tx2"/>
                </a:solidFill>
                <a:latin typeface="+mn-ea"/>
              </a:rPr>
              <a:t>价值驱动</a:t>
            </a:r>
            <a:endParaRPr lang="zh-CN" altLang="en-US" sz="2000" b="1" dirty="0">
              <a:solidFill>
                <a:schemeClr val="tx2"/>
              </a:solidFill>
              <a:latin typeface="+mn-ea"/>
            </a:endParaRPr>
          </a:p>
        </p:txBody>
      </p:sp>
      <p:sp>
        <p:nvSpPr>
          <p:cNvPr id="22" name="Text Box 16"/>
          <p:cNvSpPr txBox="1">
            <a:spLocks noChangeArrowheads="1"/>
          </p:cNvSpPr>
          <p:nvPr/>
        </p:nvSpPr>
        <p:spPr bwMode="auto">
          <a:xfrm>
            <a:off x="3566228" y="3116865"/>
            <a:ext cx="1657868" cy="1200329"/>
          </a:xfrm>
          <a:prstGeom prst="rect">
            <a:avLst/>
          </a:prstGeom>
          <a:noFill/>
          <a:ln w="9525">
            <a:noFill/>
            <a:miter lim="800000"/>
            <a:headEnd/>
            <a:tailEnd/>
          </a:ln>
          <a:effectLst/>
        </p:spPr>
        <p:txBody>
          <a:bodyPr wrap="square">
            <a:spAutoFit/>
          </a:bodyPr>
          <a:lstStyle/>
          <a:p>
            <a:r>
              <a:rPr lang="zh-CN" altLang="en-US" sz="1200" dirty="0">
                <a:solidFill>
                  <a:srgbClr val="000000"/>
                </a:solidFill>
                <a:latin typeface="微软雅黑" panose="020B0503020204020204" pitchFamily="34" charset="-122"/>
                <a:ea typeface="微软雅黑" panose="020B0503020204020204" pitchFamily="34" charset="-122"/>
              </a:rPr>
              <a:t>使用试验性</a:t>
            </a:r>
            <a:r>
              <a:rPr lang="zh-CN" altLang="en-US" sz="1200" dirty="0" smtClean="0">
                <a:solidFill>
                  <a:srgbClr val="000000"/>
                </a:solidFill>
                <a:latin typeface="微软雅黑" panose="020B0503020204020204" pitchFamily="34" charset="-122"/>
                <a:ea typeface="微软雅黑" panose="020B0503020204020204" pitchFamily="34" charset="-122"/>
              </a:rPr>
              <a:t>过程</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r>
              <a:rPr lang="zh-CN" altLang="en-US" sz="1200" dirty="0" smtClean="0">
                <a:solidFill>
                  <a:srgbClr val="000000"/>
                </a:solidFill>
                <a:latin typeface="微软雅黑" panose="020B0503020204020204" pitchFamily="34" charset="-122"/>
                <a:ea typeface="微软雅黑" panose="020B0503020204020204" pitchFamily="34" charset="-122"/>
              </a:rPr>
              <a:t>快速迭代</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r>
              <a:rPr lang="zh-CN" altLang="en-US" sz="1200" dirty="0" smtClean="0">
                <a:solidFill>
                  <a:srgbClr val="000000"/>
                </a:solidFill>
                <a:latin typeface="微软雅黑" panose="020B0503020204020204" pitchFamily="34" charset="-122"/>
                <a:ea typeface="微软雅黑" panose="020B0503020204020204" pitchFamily="34" charset="-122"/>
              </a:rPr>
              <a:t>增量交付</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r>
              <a:rPr lang="zh-CN" altLang="en-US" sz="1200" dirty="0" smtClean="0">
                <a:solidFill>
                  <a:srgbClr val="000000"/>
                </a:solidFill>
                <a:latin typeface="微软雅黑" panose="020B0503020204020204" pitchFamily="34" charset="-122"/>
                <a:ea typeface="微软雅黑" panose="020B0503020204020204" pitchFamily="34" charset="-122"/>
              </a:rPr>
              <a:t>持续</a:t>
            </a:r>
            <a:r>
              <a:rPr lang="zh-CN" altLang="en-US" sz="1200" dirty="0">
                <a:solidFill>
                  <a:srgbClr val="000000"/>
                </a:solidFill>
                <a:latin typeface="微软雅黑" panose="020B0503020204020204" pitchFamily="34" charset="-122"/>
                <a:ea typeface="微软雅黑" panose="020B0503020204020204" pitchFamily="34" charset="-122"/>
              </a:rPr>
              <a:t>验证和</a:t>
            </a:r>
            <a:r>
              <a:rPr lang="zh-CN" altLang="en-US" sz="1200" dirty="0" smtClean="0">
                <a:solidFill>
                  <a:srgbClr val="000000"/>
                </a:solidFill>
                <a:latin typeface="微软雅黑" panose="020B0503020204020204" pitchFamily="34" charset="-122"/>
                <a:ea typeface="微软雅黑" panose="020B0503020204020204" pitchFamily="34" charset="-122"/>
              </a:rPr>
              <a:t>确认</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r>
              <a:rPr lang="zh-CN" altLang="en-US" sz="1200" dirty="0" smtClean="0">
                <a:solidFill>
                  <a:srgbClr val="000000"/>
                </a:solidFill>
                <a:latin typeface="微软雅黑" panose="020B0503020204020204" pitchFamily="34" charset="-122"/>
                <a:ea typeface="微软雅黑" panose="020B0503020204020204" pitchFamily="34" charset="-122"/>
              </a:rPr>
              <a:t>将变化成本降到最低</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r>
              <a:rPr lang="zh-CN" altLang="en-US" sz="1200" dirty="0" smtClean="0">
                <a:solidFill>
                  <a:srgbClr val="000000"/>
                </a:solidFill>
                <a:latin typeface="微软雅黑" panose="020B0503020204020204" pitchFamily="34" charset="-122"/>
                <a:ea typeface="微软雅黑" panose="020B0503020204020204" pitchFamily="34" charset="-122"/>
              </a:rPr>
              <a:t>确保</a:t>
            </a:r>
            <a:r>
              <a:rPr lang="zh-CN" altLang="en-US" sz="1200" dirty="0">
                <a:solidFill>
                  <a:srgbClr val="000000"/>
                </a:solidFill>
                <a:latin typeface="微软雅黑" panose="020B0503020204020204" pitchFamily="34" charset="-122"/>
                <a:ea typeface="微软雅黑" panose="020B0503020204020204" pitchFamily="34" charset="-122"/>
              </a:rPr>
              <a:t>交付正确的成果</a:t>
            </a:r>
          </a:p>
        </p:txBody>
      </p:sp>
      <p:sp>
        <p:nvSpPr>
          <p:cNvPr id="23" name="文本框 76"/>
          <p:cNvSpPr>
            <a:spLocks noChangeArrowheads="1"/>
          </p:cNvSpPr>
          <p:nvPr/>
        </p:nvSpPr>
        <p:spPr bwMode="auto">
          <a:xfrm>
            <a:off x="3766474" y="2607841"/>
            <a:ext cx="1257375"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000" b="1" dirty="0">
                <a:solidFill>
                  <a:schemeClr val="tx2"/>
                </a:solidFill>
                <a:latin typeface="+mn-ea"/>
              </a:rPr>
              <a:t>适应变化</a:t>
            </a:r>
          </a:p>
        </p:txBody>
      </p:sp>
      <p:sp>
        <p:nvSpPr>
          <p:cNvPr id="26" name="Text Box 16"/>
          <p:cNvSpPr txBox="1">
            <a:spLocks noChangeArrowheads="1"/>
          </p:cNvSpPr>
          <p:nvPr/>
        </p:nvSpPr>
        <p:spPr bwMode="auto">
          <a:xfrm>
            <a:off x="5643239" y="3135652"/>
            <a:ext cx="1655943" cy="830997"/>
          </a:xfrm>
          <a:prstGeom prst="rect">
            <a:avLst/>
          </a:prstGeom>
          <a:noFill/>
          <a:ln w="9525">
            <a:noFill/>
            <a:miter lim="800000"/>
            <a:headEnd/>
            <a:tailEnd/>
          </a:ln>
          <a:effectLst/>
        </p:spPr>
        <p:txBody>
          <a:bodyPr wrap="square">
            <a:spAutoFit/>
          </a:bodyPr>
          <a:lstStyle/>
          <a:p>
            <a:r>
              <a:rPr lang="zh-CN" altLang="en-US" sz="1200" dirty="0" smtClean="0">
                <a:solidFill>
                  <a:srgbClr val="000000"/>
                </a:solidFill>
                <a:latin typeface="微软雅黑" panose="020B0503020204020204" pitchFamily="34" charset="-122"/>
                <a:ea typeface="微软雅黑" panose="020B0503020204020204" pitchFamily="34" charset="-122"/>
              </a:rPr>
              <a:t>目标驱动</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r>
              <a:rPr lang="zh-CN" altLang="en-US" sz="1200" dirty="0" smtClean="0">
                <a:solidFill>
                  <a:srgbClr val="000000"/>
                </a:solidFill>
                <a:latin typeface="微软雅黑" panose="020B0503020204020204" pitchFamily="34" charset="-122"/>
                <a:ea typeface="微软雅黑" panose="020B0503020204020204" pitchFamily="34" charset="-122"/>
              </a:rPr>
              <a:t>共享责任</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r>
              <a:rPr lang="zh-CN" altLang="en-US" sz="1200" dirty="0" smtClean="0">
                <a:solidFill>
                  <a:srgbClr val="000000"/>
                </a:solidFill>
                <a:latin typeface="微软雅黑" panose="020B0503020204020204" pitchFamily="34" charset="-122"/>
                <a:ea typeface="微软雅黑" panose="020B0503020204020204" pitchFamily="34" charset="-122"/>
              </a:rPr>
              <a:t>透明高效协作</a:t>
            </a:r>
            <a:endParaRPr lang="en-US" altLang="zh-CN" sz="1200" dirty="0" smtClean="0">
              <a:solidFill>
                <a:srgbClr val="000000"/>
              </a:solidFill>
              <a:latin typeface="微软雅黑" panose="020B0503020204020204" pitchFamily="34" charset="-122"/>
              <a:ea typeface="微软雅黑" panose="020B0503020204020204" pitchFamily="34" charset="-122"/>
            </a:endParaRPr>
          </a:p>
          <a:p>
            <a:r>
              <a:rPr lang="zh-CN" altLang="en-US" sz="1200" dirty="0" smtClean="0">
                <a:solidFill>
                  <a:srgbClr val="000000"/>
                </a:solidFill>
                <a:latin typeface="微软雅黑" panose="020B0503020204020204" pitchFamily="34" charset="-122"/>
                <a:ea typeface="微软雅黑" panose="020B0503020204020204" pitchFamily="34" charset="-122"/>
              </a:rPr>
              <a:t>不断自我学习和优化</a:t>
            </a:r>
            <a:endParaRPr lang="zh-CN" altLang="en-US" sz="1200" dirty="0">
              <a:solidFill>
                <a:srgbClr val="000000"/>
              </a:solidFill>
              <a:latin typeface="微软雅黑" panose="020B0503020204020204" pitchFamily="34" charset="-122"/>
              <a:ea typeface="微软雅黑" panose="020B0503020204020204" pitchFamily="34" charset="-122"/>
            </a:endParaRPr>
          </a:p>
        </p:txBody>
      </p:sp>
      <p:sp>
        <p:nvSpPr>
          <p:cNvPr id="27" name="文本框 76"/>
          <p:cNvSpPr>
            <a:spLocks noChangeArrowheads="1"/>
          </p:cNvSpPr>
          <p:nvPr/>
        </p:nvSpPr>
        <p:spPr bwMode="auto">
          <a:xfrm>
            <a:off x="5770399" y="2607841"/>
            <a:ext cx="1321694" cy="377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000" b="1" dirty="0">
                <a:solidFill>
                  <a:schemeClr val="tx2"/>
                </a:solidFill>
                <a:latin typeface="+mn-ea"/>
              </a:rPr>
              <a:t>自组织</a:t>
            </a:r>
          </a:p>
        </p:txBody>
      </p:sp>
      <p:sp>
        <p:nvSpPr>
          <p:cNvPr id="30" name="TextBox 29"/>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a:solidFill>
                  <a:schemeClr val="tx1">
                    <a:lumMod val="75000"/>
                    <a:lumOff val="25000"/>
                  </a:schemeClr>
                </a:solidFill>
              </a:rPr>
              <a:t>敏捷思维三要点</a:t>
            </a:r>
          </a:p>
        </p:txBody>
      </p:sp>
    </p:spTree>
    <p:extLst>
      <p:ext uri="{BB962C8B-B14F-4D97-AF65-F5344CB8AC3E}">
        <p14:creationId xmlns:p14="http://schemas.microsoft.com/office/powerpoint/2010/main" val="13553976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000"/>
                                        <p:tgtEl>
                                          <p:spTgt spid="15"/>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25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8" grpId="0"/>
      <p:bldP spid="19" grpId="0"/>
      <p:bldP spid="22" grpId="0"/>
      <p:bldP spid="23"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8792" y="860114"/>
            <a:ext cx="7560840" cy="3431709"/>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400" dirty="0" smtClean="0">
                <a:solidFill>
                  <a:srgbClr val="000000"/>
                </a:solidFill>
                <a:latin typeface="微软雅黑" panose="020B0503020204020204" pitchFamily="34" charset="-122"/>
                <a:ea typeface="微软雅黑" panose="020B0503020204020204" pitchFamily="34" charset="-122"/>
              </a:rPr>
              <a:t>20</a:t>
            </a:r>
            <a:r>
              <a:rPr lang="zh-CN" altLang="en-US" sz="1400" dirty="0">
                <a:solidFill>
                  <a:srgbClr val="000000"/>
                </a:solidFill>
                <a:latin typeface="微软雅黑" panose="020B0503020204020204" pitchFamily="34" charset="-122"/>
                <a:ea typeface="微软雅黑" panose="020B0503020204020204" pitchFamily="34" charset="-122"/>
              </a:rPr>
              <a:t>世纪</a:t>
            </a:r>
            <a:r>
              <a:rPr lang="en-US" altLang="zh-CN" sz="1400" dirty="0">
                <a:solidFill>
                  <a:srgbClr val="000000"/>
                </a:solidFill>
                <a:latin typeface="微软雅黑" panose="020B0503020204020204" pitchFamily="34" charset="-122"/>
                <a:ea typeface="微软雅黑" panose="020B0503020204020204" pitchFamily="34" charset="-122"/>
              </a:rPr>
              <a:t>90</a:t>
            </a:r>
            <a:r>
              <a:rPr lang="zh-CN" altLang="en-US" sz="1400" dirty="0">
                <a:solidFill>
                  <a:srgbClr val="000000"/>
                </a:solidFill>
                <a:latin typeface="微软雅黑" panose="020B0503020204020204" pitchFamily="34" charset="-122"/>
                <a:ea typeface="微软雅黑" panose="020B0503020204020204" pitchFamily="34" charset="-122"/>
              </a:rPr>
              <a:t>年代初，一些轻量级的软件开发方法越来越受到公众的关注，这些方法包括：</a:t>
            </a:r>
          </a:p>
          <a:p>
            <a:pPr marL="285750" indent="-285750">
              <a:lnSpc>
                <a:spcPct val="150000"/>
              </a:lnSpc>
              <a:buFont typeface="Arial" panose="020B0604020202020204" pitchFamily="34" charset="0"/>
              <a:buChar char="•"/>
            </a:pPr>
            <a:r>
              <a:rPr lang="en-US" altLang="zh-CN" sz="1400" dirty="0" smtClean="0">
                <a:solidFill>
                  <a:srgbClr val="000000"/>
                </a:solidFill>
                <a:latin typeface="微软雅黑" panose="020B0503020204020204" pitchFamily="34" charset="-122"/>
                <a:ea typeface="微软雅黑" panose="020B0503020204020204" pitchFamily="34" charset="-122"/>
              </a:rPr>
              <a:t>1991</a:t>
            </a:r>
            <a:r>
              <a:rPr lang="en-US" altLang="zh-CN" sz="1400" dirty="0">
                <a:solidFill>
                  <a:srgbClr val="000000"/>
                </a:solidFill>
                <a:latin typeface="微软雅黑" panose="020B0503020204020204" pitchFamily="34" charset="-122"/>
                <a:ea typeface="微软雅黑" panose="020B0503020204020204" pitchFamily="34" charset="-122"/>
              </a:rPr>
              <a:t>, Rapid Application Development</a:t>
            </a:r>
            <a:r>
              <a:rPr lang="zh-CN" altLang="en-US" sz="1400" dirty="0">
                <a:solidFill>
                  <a:srgbClr val="000000"/>
                </a:solidFill>
                <a:latin typeface="微软雅黑" panose="020B0503020204020204" pitchFamily="34" charset="-122"/>
                <a:ea typeface="微软雅黑" panose="020B0503020204020204" pitchFamily="34" charset="-122"/>
              </a:rPr>
              <a:t>（</a:t>
            </a:r>
            <a:r>
              <a:rPr lang="en-US" altLang="zh-CN" sz="1400" dirty="0">
                <a:solidFill>
                  <a:srgbClr val="000000"/>
                </a:solidFill>
                <a:latin typeface="微软雅黑" panose="020B0503020204020204" pitchFamily="34" charset="-122"/>
                <a:ea typeface="微软雅黑" panose="020B0503020204020204" pitchFamily="34" charset="-122"/>
              </a:rPr>
              <a:t>RAD</a:t>
            </a:r>
            <a:r>
              <a:rPr lang="zh-CN" altLang="en-US" sz="1400" dirty="0">
                <a:solidFill>
                  <a:srgbClr val="000000"/>
                </a:solidFill>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en-US" altLang="zh-CN" sz="1400" dirty="0" smtClean="0">
                <a:solidFill>
                  <a:srgbClr val="000000"/>
                </a:solidFill>
                <a:latin typeface="微软雅黑" panose="020B0503020204020204" pitchFamily="34" charset="-122"/>
                <a:ea typeface="微软雅黑" panose="020B0503020204020204" pitchFamily="34" charset="-122"/>
              </a:rPr>
              <a:t>1994, Dynamic </a:t>
            </a:r>
            <a:r>
              <a:rPr lang="en-US" altLang="zh-CN" sz="1400" dirty="0">
                <a:solidFill>
                  <a:srgbClr val="000000"/>
                </a:solidFill>
                <a:latin typeface="微软雅黑" panose="020B0503020204020204" pitchFamily="34" charset="-122"/>
                <a:ea typeface="微软雅黑" panose="020B0503020204020204" pitchFamily="34" charset="-122"/>
              </a:rPr>
              <a:t>systems development method (DSDM);</a:t>
            </a:r>
          </a:p>
          <a:p>
            <a:pPr marL="285750" indent="-285750">
              <a:lnSpc>
                <a:spcPct val="150000"/>
              </a:lnSpc>
              <a:buFont typeface="Arial" panose="020B0604020202020204" pitchFamily="34" charset="0"/>
              <a:buChar char="•"/>
            </a:pPr>
            <a:r>
              <a:rPr lang="en-US" altLang="zh-CN" sz="1400" dirty="0" smtClean="0">
                <a:solidFill>
                  <a:srgbClr val="000000"/>
                </a:solidFill>
                <a:latin typeface="微软雅黑" panose="020B0503020204020204" pitchFamily="34" charset="-122"/>
                <a:ea typeface="微软雅黑" panose="020B0503020204020204" pitchFamily="34" charset="-122"/>
              </a:rPr>
              <a:t>1995</a:t>
            </a:r>
            <a:r>
              <a:rPr lang="en-US" altLang="zh-CN" sz="1400" dirty="0">
                <a:solidFill>
                  <a:srgbClr val="000000"/>
                </a:solidFill>
                <a:latin typeface="微软雅黑" panose="020B0503020204020204" pitchFamily="34" charset="-122"/>
                <a:ea typeface="微软雅黑" panose="020B0503020204020204" pitchFamily="34" charset="-122"/>
              </a:rPr>
              <a:t>, Scrum</a:t>
            </a:r>
          </a:p>
          <a:p>
            <a:pPr marL="285750" indent="-285750">
              <a:lnSpc>
                <a:spcPct val="150000"/>
              </a:lnSpc>
              <a:buFont typeface="Arial" panose="020B0604020202020204" pitchFamily="34" charset="0"/>
              <a:buChar char="•"/>
            </a:pPr>
            <a:r>
              <a:rPr lang="en-US" altLang="zh-CN" sz="1400" dirty="0" smtClean="0">
                <a:solidFill>
                  <a:srgbClr val="000000"/>
                </a:solidFill>
                <a:latin typeface="微软雅黑" panose="020B0503020204020204" pitchFamily="34" charset="-122"/>
                <a:ea typeface="微软雅黑" panose="020B0503020204020204" pitchFamily="34" charset="-122"/>
              </a:rPr>
              <a:t>1996</a:t>
            </a:r>
            <a:r>
              <a:rPr lang="en-US" altLang="zh-CN" sz="1400" dirty="0">
                <a:solidFill>
                  <a:srgbClr val="000000"/>
                </a:solidFill>
                <a:latin typeface="微软雅黑" panose="020B0503020204020204" pitchFamily="34" charset="-122"/>
                <a:ea typeface="微软雅黑" panose="020B0503020204020204" pitchFamily="34" charset="-122"/>
              </a:rPr>
              <a:t>, Crystal Clear </a:t>
            </a:r>
            <a:r>
              <a:rPr lang="zh-CN" altLang="en-US" sz="1400" dirty="0">
                <a:solidFill>
                  <a:srgbClr val="000000"/>
                </a:solidFill>
                <a:latin typeface="微软雅黑" panose="020B0503020204020204" pitchFamily="34" charset="-122"/>
                <a:ea typeface="微软雅黑" panose="020B0503020204020204" pitchFamily="34" charset="-122"/>
              </a:rPr>
              <a:t>，</a:t>
            </a:r>
            <a:r>
              <a:rPr lang="en-US" altLang="zh-CN" sz="1400" dirty="0">
                <a:solidFill>
                  <a:srgbClr val="000000"/>
                </a:solidFill>
                <a:latin typeface="微软雅黑" panose="020B0503020204020204" pitchFamily="34" charset="-122"/>
                <a:ea typeface="微软雅黑" panose="020B0503020204020204" pitchFamily="34" charset="-122"/>
              </a:rPr>
              <a:t>Extreme Programming (XP)</a:t>
            </a:r>
          </a:p>
          <a:p>
            <a:pPr marL="285750" indent="-285750">
              <a:lnSpc>
                <a:spcPct val="150000"/>
              </a:lnSpc>
              <a:buFont typeface="Arial" panose="020B0604020202020204" pitchFamily="34" charset="0"/>
              <a:buChar char="•"/>
            </a:pPr>
            <a:r>
              <a:rPr lang="en-US" altLang="zh-CN" sz="1400" dirty="0" smtClean="0">
                <a:solidFill>
                  <a:srgbClr val="000000"/>
                </a:solidFill>
                <a:latin typeface="微软雅黑" panose="020B0503020204020204" pitchFamily="34" charset="-122"/>
                <a:ea typeface="微软雅黑" panose="020B0503020204020204" pitchFamily="34" charset="-122"/>
              </a:rPr>
              <a:t>1997</a:t>
            </a:r>
            <a:r>
              <a:rPr lang="en-US" altLang="zh-CN" sz="1400" dirty="0">
                <a:solidFill>
                  <a:srgbClr val="000000"/>
                </a:solidFill>
                <a:latin typeface="微软雅黑" panose="020B0503020204020204" pitchFamily="34" charset="-122"/>
                <a:ea typeface="微软雅黑" panose="020B0503020204020204" pitchFamily="34" charset="-122"/>
              </a:rPr>
              <a:t>, Feature-driven development</a:t>
            </a:r>
            <a:r>
              <a:rPr lang="zh-CN" altLang="en-US" sz="1400" dirty="0">
                <a:solidFill>
                  <a:srgbClr val="000000"/>
                </a:solidFill>
                <a:latin typeface="微软雅黑" panose="020B0503020204020204" pitchFamily="34" charset="-122"/>
                <a:ea typeface="微软雅黑" panose="020B0503020204020204" pitchFamily="34" charset="-122"/>
              </a:rPr>
              <a:t>（</a:t>
            </a:r>
            <a:r>
              <a:rPr lang="en-US" altLang="zh-CN" sz="1400" dirty="0">
                <a:solidFill>
                  <a:srgbClr val="000000"/>
                </a:solidFill>
                <a:latin typeface="微软雅黑" panose="020B0503020204020204" pitchFamily="34" charset="-122"/>
                <a:ea typeface="微软雅黑" panose="020B0503020204020204" pitchFamily="34" charset="-122"/>
              </a:rPr>
              <a:t>FDD</a:t>
            </a:r>
            <a:r>
              <a:rPr lang="zh-CN" altLang="en-US" sz="1400" dirty="0">
                <a:solidFill>
                  <a:srgbClr val="000000"/>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这些</a:t>
            </a:r>
            <a:r>
              <a:rPr lang="zh-CN" altLang="en-US" sz="1400" dirty="0">
                <a:solidFill>
                  <a:srgbClr val="000000"/>
                </a:solidFill>
                <a:latin typeface="微软雅黑" panose="020B0503020204020204" pitchFamily="34" charset="-122"/>
                <a:ea typeface="微软雅黑" panose="020B0503020204020204" pitchFamily="34" charset="-122"/>
              </a:rPr>
              <a:t>方法论强调了开发团队和业务干系人之间的</a:t>
            </a:r>
            <a:r>
              <a:rPr lang="zh-CN" altLang="en-US" sz="1400" dirty="0">
                <a:solidFill>
                  <a:srgbClr val="FF0000"/>
                </a:solidFill>
                <a:latin typeface="微软雅黑" panose="020B0503020204020204" pitchFamily="34" charset="-122"/>
                <a:ea typeface="微软雅黑" panose="020B0503020204020204" pitchFamily="34" charset="-122"/>
              </a:rPr>
              <a:t>密切合作</a:t>
            </a:r>
            <a:r>
              <a:rPr lang="zh-CN" altLang="en-US" sz="1400" dirty="0">
                <a:solidFill>
                  <a:srgbClr val="000000"/>
                </a:solidFill>
                <a:latin typeface="微软雅黑" panose="020B0503020204020204" pitchFamily="34" charset="-122"/>
                <a:ea typeface="微软雅黑" panose="020B0503020204020204" pitchFamily="34" charset="-122"/>
              </a:rPr>
              <a:t>；商业价值</a:t>
            </a:r>
            <a:r>
              <a:rPr lang="zh-CN" altLang="en-US" sz="1400" dirty="0">
                <a:solidFill>
                  <a:srgbClr val="FF0000"/>
                </a:solidFill>
                <a:latin typeface="微软雅黑" panose="020B0503020204020204" pitchFamily="34" charset="-122"/>
                <a:ea typeface="微软雅黑" panose="020B0503020204020204" pitchFamily="34" charset="-122"/>
              </a:rPr>
              <a:t>频繁交付</a:t>
            </a:r>
            <a:r>
              <a:rPr lang="zh-CN" altLang="en-US" sz="1400" dirty="0">
                <a:solidFill>
                  <a:srgbClr val="000000"/>
                </a:solidFill>
                <a:latin typeface="微软雅黑" panose="020B0503020204020204" pitchFamily="34" charset="-122"/>
                <a:ea typeface="微软雅黑" panose="020B0503020204020204" pitchFamily="34" charset="-122"/>
              </a:rPr>
              <a:t>；紧密合作的</a:t>
            </a:r>
            <a:r>
              <a:rPr lang="zh-CN" altLang="en-US" sz="1400" dirty="0">
                <a:solidFill>
                  <a:srgbClr val="FF0000"/>
                </a:solidFill>
                <a:latin typeface="微软雅黑" panose="020B0503020204020204" pitchFamily="34" charset="-122"/>
                <a:ea typeface="微软雅黑" panose="020B0503020204020204" pitchFamily="34" charset="-122"/>
              </a:rPr>
              <a:t>自组织团队</a:t>
            </a:r>
            <a:r>
              <a:rPr lang="zh-CN" altLang="en-US" sz="1400" dirty="0">
                <a:solidFill>
                  <a:srgbClr val="000000"/>
                </a:solidFill>
                <a:latin typeface="微软雅黑" panose="020B0503020204020204" pitchFamily="34" charset="-122"/>
                <a:ea typeface="微软雅黑" panose="020B0503020204020204" pitchFamily="34" charset="-122"/>
              </a:rPr>
              <a:t>，以及</a:t>
            </a:r>
            <a:r>
              <a:rPr lang="zh-CN" altLang="en-US" sz="1400" dirty="0">
                <a:solidFill>
                  <a:srgbClr val="FF0000"/>
                </a:solidFill>
                <a:latin typeface="微软雅黑" panose="020B0503020204020204" pitchFamily="34" charset="-122"/>
                <a:ea typeface="微软雅黑" panose="020B0503020204020204" pitchFamily="34" charset="-122"/>
              </a:rPr>
              <a:t>代码匠艺</a:t>
            </a:r>
            <a:r>
              <a:rPr lang="zh-CN" altLang="en-US" sz="1400" dirty="0">
                <a:solidFill>
                  <a:srgbClr val="000000"/>
                </a:solidFill>
                <a:latin typeface="微软雅黑" panose="020B0503020204020204" pitchFamily="34" charset="-122"/>
                <a:ea typeface="微软雅黑" panose="020B0503020204020204" pitchFamily="34" charset="-122"/>
              </a:rPr>
              <a:t>、验证和交付代码的</a:t>
            </a:r>
            <a:r>
              <a:rPr lang="zh-CN" altLang="en-US" sz="1400" dirty="0">
                <a:solidFill>
                  <a:srgbClr val="FF0000"/>
                </a:solidFill>
                <a:latin typeface="微软雅黑" panose="020B0503020204020204" pitchFamily="34" charset="-122"/>
                <a:ea typeface="微软雅黑" panose="020B0503020204020204" pitchFamily="34" charset="-122"/>
              </a:rPr>
              <a:t>巧妙方法</a:t>
            </a:r>
            <a:r>
              <a:rPr lang="zh-CN" altLang="en-US" sz="1400" dirty="0">
                <a:solidFill>
                  <a:srgbClr val="000000"/>
                </a:solidFill>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en-US" altLang="zh-CN" sz="1400" dirty="0" smtClean="0">
                <a:solidFill>
                  <a:srgbClr val="000000"/>
                </a:solidFill>
                <a:latin typeface="微软雅黑" panose="020B0503020204020204" pitchFamily="34" charset="-122"/>
                <a:ea typeface="微软雅黑" panose="020B0503020204020204" pitchFamily="34" charset="-122"/>
              </a:rPr>
              <a:t>2001</a:t>
            </a:r>
            <a:r>
              <a:rPr lang="zh-CN" altLang="en-US" sz="1400" dirty="0">
                <a:solidFill>
                  <a:srgbClr val="000000"/>
                </a:solidFill>
                <a:latin typeface="微软雅黑" panose="020B0503020204020204" pitchFamily="34" charset="-122"/>
                <a:ea typeface="微软雅黑" panose="020B0503020204020204" pitchFamily="34" charset="-122"/>
              </a:rPr>
              <a:t>年，</a:t>
            </a:r>
            <a:r>
              <a:rPr lang="en-US" altLang="zh-CN" sz="1400" dirty="0">
                <a:solidFill>
                  <a:srgbClr val="000000"/>
                </a:solidFill>
                <a:latin typeface="微软雅黑" panose="020B0503020204020204" pitchFamily="34" charset="-122"/>
                <a:ea typeface="微软雅黑" panose="020B0503020204020204" pitchFamily="34" charset="-122"/>
              </a:rPr>
              <a:t>17</a:t>
            </a:r>
            <a:r>
              <a:rPr lang="zh-CN" altLang="en-US" sz="1400" dirty="0">
                <a:solidFill>
                  <a:srgbClr val="000000"/>
                </a:solidFill>
                <a:latin typeface="微软雅黑" panose="020B0503020204020204" pitchFamily="34" charset="-122"/>
                <a:ea typeface="微软雅黑" panose="020B0503020204020204" pitchFamily="34" charset="-122"/>
              </a:rPr>
              <a:t>位软件开发人员（大牛）聚集在犹他州的</a:t>
            </a:r>
            <a:r>
              <a:rPr lang="en-US" altLang="zh-CN" sz="1400" dirty="0">
                <a:solidFill>
                  <a:srgbClr val="000000"/>
                </a:solidFill>
                <a:latin typeface="微软雅黑" panose="020B0503020204020204" pitchFamily="34" charset="-122"/>
                <a:ea typeface="微软雅黑" panose="020B0503020204020204" pitchFamily="34" charset="-122"/>
              </a:rPr>
              <a:t>Snowbird</a:t>
            </a:r>
            <a:r>
              <a:rPr lang="zh-CN" altLang="en-US" sz="1400" dirty="0">
                <a:solidFill>
                  <a:srgbClr val="000000"/>
                </a:solidFill>
                <a:latin typeface="微软雅黑" panose="020B0503020204020204" pitchFamily="34" charset="-122"/>
                <a:ea typeface="微软雅黑" panose="020B0503020204020204" pitchFamily="34" charset="-122"/>
              </a:rPr>
              <a:t>，讨论他们的共同想法和各种软件开发方法。经过讨论他们达成了在价值观和原则的共识，并共同发布了敏捷软件开发</a:t>
            </a:r>
            <a:r>
              <a:rPr lang="zh-CN" altLang="en-US" sz="1400" dirty="0">
                <a:solidFill>
                  <a:srgbClr val="FF0000"/>
                </a:solidFill>
                <a:latin typeface="微软雅黑" panose="020B0503020204020204" pitchFamily="34" charset="-122"/>
                <a:ea typeface="微软雅黑" panose="020B0503020204020204" pitchFamily="34" charset="-122"/>
              </a:rPr>
              <a:t>宣言</a:t>
            </a:r>
            <a:r>
              <a:rPr lang="zh-CN" altLang="en-US" sz="1400" dirty="0">
                <a:solidFill>
                  <a:srgbClr val="000000"/>
                </a:solidFill>
                <a:latin typeface="微软雅黑" panose="020B0503020204020204" pitchFamily="34" charset="-122"/>
                <a:ea typeface="微软雅黑" panose="020B0503020204020204" pitchFamily="34" charset="-122"/>
              </a:rPr>
              <a:t>和相应的十二条</a:t>
            </a:r>
            <a:r>
              <a:rPr lang="zh-CN" altLang="en-US" sz="1400" dirty="0">
                <a:solidFill>
                  <a:srgbClr val="FF0000"/>
                </a:solidFill>
                <a:latin typeface="微软雅黑" panose="020B0503020204020204" pitchFamily="34" charset="-122"/>
                <a:ea typeface="微软雅黑" panose="020B0503020204020204" pitchFamily="34" charset="-122"/>
              </a:rPr>
              <a:t>原则</a:t>
            </a:r>
            <a:r>
              <a:rPr lang="zh-CN" altLang="en-US" sz="1400" dirty="0">
                <a:solidFill>
                  <a:srgbClr val="000000"/>
                </a:solidFill>
                <a:latin typeface="微软雅黑" panose="020B0503020204020204" pitchFamily="34" charset="-122"/>
                <a:ea typeface="微软雅黑" panose="020B0503020204020204" pitchFamily="34" charset="-122"/>
              </a:rPr>
              <a:t>，宣告了敏捷开发运动的开始。</a:t>
            </a:r>
          </a:p>
          <a:p>
            <a:pPr marL="285750" indent="-285750">
              <a:lnSpc>
                <a:spcPct val="150000"/>
              </a:lnSpc>
              <a:buFont typeface="Arial" panose="020B0604020202020204" pitchFamily="34" charset="0"/>
              <a:buChar char="•"/>
            </a:pPr>
            <a:r>
              <a:rPr lang="zh-CN" altLang="en-US" sz="1400" dirty="0" smtClean="0">
                <a:solidFill>
                  <a:srgbClr val="000000"/>
                </a:solidFill>
                <a:latin typeface="微软雅黑" panose="020B0503020204020204" pitchFamily="34" charset="-122"/>
                <a:ea typeface="微软雅黑" panose="020B0503020204020204" pitchFamily="34" charset="-122"/>
              </a:rPr>
              <a:t>会议</a:t>
            </a:r>
            <a:r>
              <a:rPr lang="zh-CN" altLang="en-US" sz="1400" dirty="0">
                <a:solidFill>
                  <a:srgbClr val="000000"/>
                </a:solidFill>
                <a:latin typeface="微软雅黑" panose="020B0503020204020204" pitchFamily="34" charset="-122"/>
                <a:ea typeface="微软雅黑" panose="020B0503020204020204" pitchFamily="34" charset="-122"/>
              </a:rPr>
              <a:t>之后，敏捷联盟成立，鼓励业界从业者进一步探索和分享想法和经验。</a:t>
            </a:r>
          </a:p>
        </p:txBody>
      </p:sp>
      <p:sp>
        <p:nvSpPr>
          <p:cNvPr id="4" name="圆角矩形 3"/>
          <p:cNvSpPr/>
          <p:nvPr/>
        </p:nvSpPr>
        <p:spPr>
          <a:xfrm>
            <a:off x="539552" y="555526"/>
            <a:ext cx="8136904" cy="4464496"/>
          </a:xfrm>
          <a:prstGeom prst="roundRect">
            <a:avLst>
              <a:gd name="adj" fmla="val 4384"/>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827584" y="253279"/>
            <a:ext cx="2520280" cy="557194"/>
            <a:chOff x="947324" y="607654"/>
            <a:chExt cx="2400540" cy="557194"/>
          </a:xfrm>
        </p:grpSpPr>
        <p:sp>
          <p:nvSpPr>
            <p:cNvPr id="6" name="圆角矩形 5"/>
            <p:cNvSpPr/>
            <p:nvPr/>
          </p:nvSpPr>
          <p:spPr>
            <a:xfrm>
              <a:off x="947324" y="607654"/>
              <a:ext cx="2400540" cy="55719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2"/>
            <p:cNvSpPr txBox="1"/>
            <p:nvPr/>
          </p:nvSpPr>
          <p:spPr>
            <a:xfrm>
              <a:off x="1115616" y="625527"/>
              <a:ext cx="2088231" cy="523137"/>
            </a:xfrm>
            <a:prstGeom prst="rect">
              <a:avLst/>
            </a:prstGeom>
            <a:noFill/>
          </p:spPr>
          <p:txBody>
            <a:bodyPr wrap="square" lIns="91361" tIns="45679" rIns="91361" bIns="45679">
              <a:spAutoFit/>
            </a:bodyPr>
            <a:lstStyle/>
            <a:p>
              <a:pPr>
                <a:defRPr/>
              </a:pPr>
              <a:r>
                <a:rPr lang="zh-CN" altLang="en-US" sz="2800" b="1" dirty="0" smtClean="0">
                  <a:solidFill>
                    <a:schemeClr val="bg1"/>
                  </a:solidFill>
                  <a:latin typeface="微软雅黑" pitchFamily="34" charset="-122"/>
                  <a:ea typeface="微软雅黑" pitchFamily="34" charset="-122"/>
                </a:rPr>
                <a:t>敏捷的背景</a:t>
              </a:r>
              <a:endParaRPr lang="zh-CN" altLang="en-US"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67842715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r="44563" b="66242"/>
          <a:stretch/>
        </p:blipFill>
        <p:spPr>
          <a:xfrm flipH="1">
            <a:off x="-1" y="2612419"/>
            <a:ext cx="4958118" cy="2531081"/>
          </a:xfrm>
          <a:prstGeom prst="rect">
            <a:avLst/>
          </a:prstGeom>
        </p:spPr>
      </p:pic>
      <p:sp>
        <p:nvSpPr>
          <p:cNvPr id="25" name="圆角矩形 24"/>
          <p:cNvSpPr/>
          <p:nvPr/>
        </p:nvSpPr>
        <p:spPr>
          <a:xfrm>
            <a:off x="4427984" y="1201259"/>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1</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076056" y="1201053"/>
            <a:ext cx="2972164" cy="503773"/>
            <a:chOff x="6339097" y="1573726"/>
            <a:chExt cx="3744416" cy="511504"/>
          </a:xfrm>
        </p:grpSpPr>
        <p:sp>
          <p:nvSpPr>
            <p:cNvPr id="27" name="圆角矩形 26"/>
            <p:cNvSpPr/>
            <p:nvPr/>
          </p:nvSpPr>
          <p:spPr>
            <a:xfrm>
              <a:off x="6339097" y="1573726"/>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8" name="矩形 27"/>
            <p:cNvSpPr/>
            <p:nvPr/>
          </p:nvSpPr>
          <p:spPr>
            <a:xfrm>
              <a:off x="6896718" y="1614014"/>
              <a:ext cx="2653076" cy="437541"/>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敏捷到底是什么</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9" name="圆角矩形 28"/>
          <p:cNvSpPr/>
          <p:nvPr/>
        </p:nvSpPr>
        <p:spPr>
          <a:xfrm>
            <a:off x="4427984" y="1900461"/>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2</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30" name="组合 29"/>
          <p:cNvGrpSpPr/>
          <p:nvPr/>
        </p:nvGrpSpPr>
        <p:grpSpPr>
          <a:xfrm>
            <a:off x="5058154" y="1900255"/>
            <a:ext cx="2972164" cy="503773"/>
            <a:chOff x="6315199" y="2410178"/>
            <a:chExt cx="3744416" cy="511504"/>
          </a:xfrm>
        </p:grpSpPr>
        <p:sp>
          <p:nvSpPr>
            <p:cNvPr id="31" name="圆角矩形 30"/>
            <p:cNvSpPr/>
            <p:nvPr/>
          </p:nvSpPr>
          <p:spPr>
            <a:xfrm>
              <a:off x="6315199" y="2410178"/>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2" name="矩形 31"/>
            <p:cNvSpPr/>
            <p:nvPr/>
          </p:nvSpPr>
          <p:spPr>
            <a:xfrm>
              <a:off x="6893964" y="2450466"/>
              <a:ext cx="2653076" cy="437541"/>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敏捷</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VS </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瀑布</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6" name="圆角矩形 35"/>
          <p:cNvSpPr/>
          <p:nvPr/>
        </p:nvSpPr>
        <p:spPr>
          <a:xfrm>
            <a:off x="4427984" y="2589262"/>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3</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37" name="组合 36"/>
          <p:cNvGrpSpPr/>
          <p:nvPr/>
        </p:nvGrpSpPr>
        <p:grpSpPr>
          <a:xfrm>
            <a:off x="5076056" y="2589053"/>
            <a:ext cx="2972164" cy="503773"/>
            <a:chOff x="6339097" y="3296031"/>
            <a:chExt cx="3744416" cy="511504"/>
          </a:xfrm>
        </p:grpSpPr>
        <p:sp>
          <p:nvSpPr>
            <p:cNvPr id="38" name="圆角矩形 37"/>
            <p:cNvSpPr/>
            <p:nvPr/>
          </p:nvSpPr>
          <p:spPr>
            <a:xfrm>
              <a:off x="6339097" y="3296031"/>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9" name="矩形 38"/>
            <p:cNvSpPr/>
            <p:nvPr/>
          </p:nvSpPr>
          <p:spPr>
            <a:xfrm>
              <a:off x="6898538" y="3336319"/>
              <a:ext cx="2736305" cy="437541"/>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初识</a:t>
              </a:r>
              <a:r>
                <a:rPr lang="en-US" alt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Scrum</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0" name="圆角矩形 39"/>
          <p:cNvSpPr/>
          <p:nvPr/>
        </p:nvSpPr>
        <p:spPr>
          <a:xfrm>
            <a:off x="4427984" y="3292113"/>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4</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41" name="组合 40"/>
          <p:cNvGrpSpPr/>
          <p:nvPr/>
        </p:nvGrpSpPr>
        <p:grpSpPr>
          <a:xfrm>
            <a:off x="5076056" y="3291748"/>
            <a:ext cx="2972164" cy="503772"/>
            <a:chOff x="6339097" y="4180903"/>
            <a:chExt cx="3744416" cy="511504"/>
          </a:xfrm>
        </p:grpSpPr>
        <p:sp>
          <p:nvSpPr>
            <p:cNvPr id="46" name="圆角矩形 45"/>
            <p:cNvSpPr/>
            <p:nvPr/>
          </p:nvSpPr>
          <p:spPr>
            <a:xfrm>
              <a:off x="6339097" y="418090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7" name="矩形 46"/>
            <p:cNvSpPr/>
            <p:nvPr/>
          </p:nvSpPr>
          <p:spPr>
            <a:xfrm>
              <a:off x="6898538" y="4221882"/>
              <a:ext cx="2736305" cy="437542"/>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我们的敏捷构想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7" name="下箭头 66"/>
          <p:cNvSpPr/>
          <p:nvPr/>
        </p:nvSpPr>
        <p:spPr>
          <a:xfrm rot="16200000">
            <a:off x="3624659" y="2622215"/>
            <a:ext cx="431948" cy="509274"/>
          </a:xfrm>
          <a:prstGeom prst="down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4" tIns="34253" rIns="68504" bIns="34253" rtlCol="0" anchor="ctr"/>
          <a:lstStyle/>
          <a:p>
            <a:pPr algn="ctr"/>
            <a:endParaRPr lang="zh-CN" altLang="en-US"/>
          </a:p>
        </p:txBody>
      </p:sp>
      <p:sp>
        <p:nvSpPr>
          <p:cNvPr id="68" name="TextBox 67"/>
          <p:cNvSpPr txBox="1"/>
          <p:nvPr/>
        </p:nvSpPr>
        <p:spPr>
          <a:xfrm>
            <a:off x="107504" y="915566"/>
            <a:ext cx="2160240" cy="1015580"/>
          </a:xfrm>
          <a:prstGeom prst="rect">
            <a:avLst/>
          </a:prstGeom>
          <a:noFill/>
        </p:spPr>
        <p:txBody>
          <a:bodyPr wrap="square" lIns="91361" tIns="45679" rIns="91361" bIns="45679">
            <a:spAutoFit/>
          </a:bodyPr>
          <a:lstStyle/>
          <a:p>
            <a:pPr algn="r">
              <a:defRPr/>
            </a:pPr>
            <a:r>
              <a:rPr lang="zh-CN" altLang="en-US" sz="3600" b="1" dirty="0" smtClean="0">
                <a:solidFill>
                  <a:schemeClr val="tx2"/>
                </a:solidFill>
                <a:latin typeface="微软雅黑" pitchFamily="34" charset="-122"/>
                <a:ea typeface="微软雅黑" pitchFamily="34" charset="-122"/>
              </a:rPr>
              <a:t>目录</a:t>
            </a:r>
            <a:endParaRPr lang="en-US" altLang="zh-CN" sz="3600" b="1" dirty="0" smtClean="0">
              <a:solidFill>
                <a:schemeClr val="tx2"/>
              </a:solidFill>
              <a:latin typeface="微软雅黑" pitchFamily="34" charset="-122"/>
              <a:ea typeface="微软雅黑" pitchFamily="34" charset="-122"/>
            </a:endParaRPr>
          </a:p>
          <a:p>
            <a:pPr algn="r">
              <a:defRPr/>
            </a:pPr>
            <a:r>
              <a:rPr lang="en-US" altLang="zh-CN" sz="2400" b="1" dirty="0" smtClean="0">
                <a:solidFill>
                  <a:schemeClr val="tx2"/>
                </a:solidFill>
                <a:latin typeface="微软雅黑" pitchFamily="34" charset="-122"/>
                <a:ea typeface="微软雅黑" pitchFamily="34" charset="-122"/>
              </a:rPr>
              <a:t>CONTENTS</a:t>
            </a:r>
            <a:endParaRPr lang="zh-CN" altLang="en-US" sz="2400" b="1"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235991357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架构图</a:t>
            </a:r>
          </a:p>
        </p:txBody>
      </p:sp>
      <p:grpSp>
        <p:nvGrpSpPr>
          <p:cNvPr id="3" name="组合 2"/>
          <p:cNvGrpSpPr/>
          <p:nvPr/>
        </p:nvGrpSpPr>
        <p:grpSpPr>
          <a:xfrm>
            <a:off x="755576" y="1131590"/>
            <a:ext cx="7303987" cy="3168352"/>
            <a:chOff x="755576" y="1131590"/>
            <a:chExt cx="7303987" cy="3168352"/>
          </a:xfrm>
        </p:grpSpPr>
        <p:pic>
          <p:nvPicPr>
            <p:cNvPr id="1026"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31590"/>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635896" y="4053721"/>
              <a:ext cx="954107"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84622310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的重要概念</a:t>
            </a:r>
          </a:p>
        </p:txBody>
      </p:sp>
      <p:sp>
        <p:nvSpPr>
          <p:cNvPr id="2" name="矩形 1"/>
          <p:cNvSpPr/>
          <p:nvPr/>
        </p:nvSpPr>
        <p:spPr>
          <a:xfrm>
            <a:off x="5314843" y="2112335"/>
            <a:ext cx="4572000" cy="2400657"/>
          </a:xfrm>
          <a:prstGeom prst="rect">
            <a:avLst/>
          </a:prstGeom>
        </p:spPr>
        <p:txBody>
          <a:bodyPr>
            <a:spAutoFit/>
          </a:bodyPr>
          <a:lstStyle/>
          <a:p>
            <a:r>
              <a:rPr lang="en-US" altLang="zh-CN" sz="4400" dirty="0" smtClean="0">
                <a:latin typeface="Î¢ÈíÑÅºÚ"/>
                <a:ea typeface="微软雅黑" panose="020B0503020204020204" pitchFamily="34" charset="-122"/>
              </a:rPr>
              <a:t>5</a:t>
            </a:r>
            <a:r>
              <a:rPr lang="zh-CN" altLang="en-US" sz="2000" dirty="0">
                <a:latin typeface="微软雅黑" panose="020B0503020204020204" pitchFamily="34" charset="-122"/>
                <a:ea typeface="微软雅黑" panose="020B0503020204020204" pitchFamily="34" charset="-122"/>
              </a:rPr>
              <a:t>个价值</a:t>
            </a:r>
          </a:p>
          <a:p>
            <a:pPr marL="285750" indent="-285750">
              <a:buFont typeface="Arial" panose="020B0604020202020204" pitchFamily="34" charset="0"/>
              <a:buChar char="•"/>
            </a:pPr>
            <a:r>
              <a:rPr lang="en-US" altLang="zh-CN" sz="1400" dirty="0">
                <a:latin typeface="Î¢ÈíÑÅºÚ"/>
                <a:ea typeface="微软雅黑" panose="020B0503020204020204" pitchFamily="34" charset="-122"/>
              </a:rPr>
              <a:t>Focus</a:t>
            </a:r>
            <a:r>
              <a:rPr lang="zh-CN" altLang="en-US" sz="1400" dirty="0">
                <a:latin typeface="Î¢ÈíÑÅºÚ"/>
                <a:ea typeface="微软雅黑" panose="020B0503020204020204" pitchFamily="34" charset="-122"/>
              </a:rPr>
              <a:t>（专注）</a:t>
            </a:r>
            <a:endParaRPr lang="en-US" altLang="zh-CN"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a:latin typeface="Î¢ÈíÑÅºÚ"/>
                <a:ea typeface="微软雅黑" panose="020B0503020204020204" pitchFamily="34" charset="-122"/>
              </a:rPr>
              <a:t>Courage</a:t>
            </a:r>
            <a:r>
              <a:rPr lang="zh-CN" altLang="en-US" sz="1400" dirty="0">
                <a:latin typeface="Î¢ÈíÑÅºÚ"/>
                <a:ea typeface="微软雅黑" panose="020B0503020204020204" pitchFamily="34" charset="-122"/>
              </a:rPr>
              <a:t>（勇气）</a:t>
            </a:r>
            <a:endParaRPr lang="en-US" altLang="zh-CN"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a:latin typeface="Î¢ÈíÑÅºÚ"/>
                <a:ea typeface="微软雅黑" panose="020B0503020204020204" pitchFamily="34" charset="-122"/>
              </a:rPr>
              <a:t>Openness</a:t>
            </a:r>
            <a:r>
              <a:rPr lang="zh-CN" altLang="en-US" sz="1400" dirty="0">
                <a:latin typeface="Î¢ÈíÑÅºÚ"/>
                <a:ea typeface="微软雅黑" panose="020B0503020204020204" pitchFamily="34" charset="-122"/>
              </a:rPr>
              <a:t>（开放）</a:t>
            </a:r>
            <a:endParaRPr lang="en-US" altLang="zh-CN"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a:latin typeface="Î¢ÈíÑÅºÚ"/>
                <a:ea typeface="微软雅黑" panose="020B0503020204020204" pitchFamily="34" charset="-122"/>
              </a:rPr>
              <a:t>Commitment</a:t>
            </a:r>
            <a:r>
              <a:rPr lang="zh-CN" altLang="en-US" sz="1400" dirty="0">
                <a:latin typeface="Î¢ÈíÑÅºÚ"/>
                <a:ea typeface="微软雅黑" panose="020B0503020204020204" pitchFamily="34" charset="-122"/>
              </a:rPr>
              <a:t>（承诺）</a:t>
            </a:r>
            <a:endParaRPr lang="en-US" altLang="zh-CN"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a:latin typeface="Î¢ÈíÑÅºÚ"/>
                <a:ea typeface="微软雅黑" panose="020B0503020204020204" pitchFamily="34" charset="-122"/>
              </a:rPr>
              <a:t>Respect</a:t>
            </a:r>
            <a:r>
              <a:rPr lang="zh-CN" altLang="en-US" sz="1400" dirty="0">
                <a:latin typeface="Î¢ÈíÑÅºÚ"/>
                <a:ea typeface="微软雅黑" panose="020B0503020204020204" pitchFamily="34" charset="-122"/>
              </a:rPr>
              <a:t>（尊重）</a:t>
            </a:r>
            <a:endParaRPr lang="en-US" altLang="zh-CN" sz="1400" dirty="0">
              <a:latin typeface="Î¢ÈíÑÅºÚ"/>
              <a:ea typeface="微软雅黑" panose="020B0503020204020204" pitchFamily="34" charset="-122"/>
            </a:endParaRPr>
          </a:p>
          <a:p>
            <a:endParaRPr lang="en-US" altLang="zh-CN" dirty="0" smtClean="0">
              <a:latin typeface="Arial" panose="020B0604020202020204" pitchFamily="34" charset="0"/>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3" name="矩形 2"/>
          <p:cNvSpPr/>
          <p:nvPr/>
        </p:nvSpPr>
        <p:spPr>
          <a:xfrm>
            <a:off x="423403" y="537558"/>
            <a:ext cx="4572000" cy="1415772"/>
          </a:xfrm>
          <a:prstGeom prst="rect">
            <a:avLst/>
          </a:prstGeom>
        </p:spPr>
        <p:txBody>
          <a:bodyPr>
            <a:spAutoFit/>
          </a:bodyPr>
          <a:lstStyle/>
          <a:p>
            <a:r>
              <a:rPr lang="en-US" altLang="zh-CN" sz="4400" dirty="0" smtClean="0">
                <a:latin typeface="Î¢ÈíÑÅºÚ"/>
              </a:rPr>
              <a:t>3</a:t>
            </a:r>
            <a:r>
              <a:rPr lang="zh-CN" altLang="en-US" sz="2000" dirty="0" smtClean="0">
                <a:latin typeface="微软雅黑" panose="020B0503020204020204" pitchFamily="34" charset="-122"/>
                <a:ea typeface="微软雅黑" panose="020B0503020204020204" pitchFamily="34" charset="-122"/>
              </a:rPr>
              <a:t>个</a:t>
            </a:r>
            <a:r>
              <a:rPr lang="zh-CN" altLang="en-US" sz="2000" dirty="0">
                <a:latin typeface="微软雅黑" panose="020B0503020204020204" pitchFamily="34" charset="-122"/>
                <a:ea typeface="微软雅黑" panose="020B0503020204020204" pitchFamily="34" charset="-122"/>
              </a:rPr>
              <a:t>角色</a:t>
            </a: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Product Owner</a:t>
            </a:r>
            <a:r>
              <a:rPr lang="zh-CN" altLang="en-US" sz="1400" dirty="0" smtClean="0">
                <a:latin typeface="Î¢ÈíÑÅºÚ"/>
                <a:ea typeface="微软雅黑" panose="020B0503020204020204" pitchFamily="34" charset="-122"/>
              </a:rPr>
              <a:t>（产品负责人）</a:t>
            </a:r>
            <a:endParaRPr lang="en-US" altLang="zh-CN"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Scrum </a:t>
            </a:r>
            <a:r>
              <a:rPr lang="en-US" altLang="zh-CN" sz="1400" dirty="0">
                <a:latin typeface="Î¢ÈíÑÅºÚ"/>
                <a:ea typeface="微软雅黑" panose="020B0503020204020204" pitchFamily="34" charset="-122"/>
              </a:rPr>
              <a:t>Master</a:t>
            </a: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Development Team</a:t>
            </a:r>
            <a:r>
              <a:rPr lang="zh-CN" altLang="en-US" sz="1400" dirty="0" smtClean="0">
                <a:latin typeface="Î¢ÈíÑÅºÚ"/>
                <a:ea typeface="微软雅黑" panose="020B0503020204020204" pitchFamily="34" charset="-122"/>
              </a:rPr>
              <a:t>（团队）</a:t>
            </a:r>
            <a:endParaRPr lang="en-US" altLang="zh-CN" sz="1400" dirty="0">
              <a:latin typeface="Î¢ÈíÑÅºÚ"/>
              <a:ea typeface="微软雅黑" panose="020B0503020204020204" pitchFamily="34" charset="-122"/>
            </a:endParaRPr>
          </a:p>
        </p:txBody>
      </p:sp>
      <p:sp>
        <p:nvSpPr>
          <p:cNvPr id="4" name="矩形 3"/>
          <p:cNvSpPr/>
          <p:nvPr/>
        </p:nvSpPr>
        <p:spPr>
          <a:xfrm>
            <a:off x="5220072" y="696563"/>
            <a:ext cx="4572000" cy="1415772"/>
          </a:xfrm>
          <a:prstGeom prst="rect">
            <a:avLst/>
          </a:prstGeom>
        </p:spPr>
        <p:txBody>
          <a:bodyPr>
            <a:spAutoFit/>
          </a:bodyPr>
          <a:lstStyle/>
          <a:p>
            <a:r>
              <a:rPr lang="en-US" altLang="zh-CN" sz="4400" dirty="0" smtClean="0">
                <a:latin typeface="Î¢ÈíÑÅºÚ"/>
                <a:ea typeface="微软雅黑" panose="020B0503020204020204" pitchFamily="34" charset="-122"/>
              </a:rPr>
              <a:t>3</a:t>
            </a:r>
            <a:r>
              <a:rPr lang="zh-CN" altLang="en-US" sz="2000" dirty="0">
                <a:latin typeface="微软雅黑" panose="020B0503020204020204" pitchFamily="34" charset="-122"/>
                <a:ea typeface="微软雅黑" panose="020B0503020204020204" pitchFamily="34" charset="-122"/>
              </a:rPr>
              <a:t>个</a:t>
            </a:r>
            <a:r>
              <a:rPr lang="zh-CN" altLang="en-US" sz="2000" dirty="0" smtClean="0">
                <a:latin typeface="微软雅黑" panose="020B0503020204020204" pitchFamily="34" charset="-122"/>
                <a:ea typeface="微软雅黑" panose="020B0503020204020204" pitchFamily="34" charset="-122"/>
              </a:rPr>
              <a:t>工件</a:t>
            </a:r>
            <a:endParaRPr lang="en-US" altLang="zh-CN" sz="4400" dirty="0" smtClean="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Product Backlog</a:t>
            </a:r>
            <a:r>
              <a:rPr lang="zh-CN" altLang="en-US" sz="1400" dirty="0" smtClean="0">
                <a:latin typeface="Î¢ÈíÑÅºÚ"/>
                <a:ea typeface="微软雅黑" panose="020B0503020204020204" pitchFamily="34" charset="-122"/>
              </a:rPr>
              <a:t>（产品待办列表）</a:t>
            </a:r>
            <a:endParaRPr lang="en-US" altLang="zh-CN"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Sprint Backlog</a:t>
            </a:r>
            <a:r>
              <a:rPr lang="zh-CN" altLang="en-US" sz="1400" dirty="0" smtClean="0">
                <a:latin typeface="Î¢ÈíÑÅºÚ"/>
                <a:ea typeface="微软雅黑" panose="020B0503020204020204" pitchFamily="34" charset="-122"/>
              </a:rPr>
              <a:t>（迭代待办列表）</a:t>
            </a:r>
            <a:endParaRPr lang="en-US" altLang="zh-CN"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a:latin typeface="Î¢ÈíÑÅºÚ"/>
                <a:ea typeface="微软雅黑" panose="020B0503020204020204" pitchFamily="34" charset="-122"/>
              </a:rPr>
              <a:t>Product </a:t>
            </a:r>
            <a:r>
              <a:rPr lang="en-US" altLang="zh-CN" sz="1400" dirty="0" smtClean="0">
                <a:latin typeface="Î¢ÈíÑÅºÚ"/>
                <a:ea typeface="微软雅黑" panose="020B0503020204020204" pitchFamily="34" charset="-122"/>
              </a:rPr>
              <a:t>Increment</a:t>
            </a:r>
            <a:r>
              <a:rPr lang="zh-CN" altLang="en-US" sz="1400" dirty="0" smtClean="0">
                <a:latin typeface="Î¢ÈíÑÅºÚ"/>
                <a:ea typeface="微软雅黑" panose="020B0503020204020204" pitchFamily="34" charset="-122"/>
              </a:rPr>
              <a:t>（产品增量）</a:t>
            </a:r>
            <a:endParaRPr lang="zh-CN" altLang="en-US" sz="1400" dirty="0">
              <a:latin typeface="Î¢ÈíÑÅºÚ"/>
              <a:ea typeface="微软雅黑" panose="020B0503020204020204" pitchFamily="34" charset="-122"/>
            </a:endParaRPr>
          </a:p>
        </p:txBody>
      </p:sp>
      <p:sp>
        <p:nvSpPr>
          <p:cNvPr id="5" name="矩形 4"/>
          <p:cNvSpPr/>
          <p:nvPr/>
        </p:nvSpPr>
        <p:spPr>
          <a:xfrm>
            <a:off x="423402" y="2112335"/>
            <a:ext cx="4652653" cy="2062103"/>
          </a:xfrm>
          <a:prstGeom prst="rect">
            <a:avLst/>
          </a:prstGeom>
        </p:spPr>
        <p:txBody>
          <a:bodyPr wrap="square">
            <a:spAutoFit/>
          </a:bodyPr>
          <a:lstStyle/>
          <a:p>
            <a:r>
              <a:rPr lang="en-US" altLang="zh-CN" sz="4400" dirty="0" smtClean="0">
                <a:latin typeface="Î¢ÈíÑÅºÚ"/>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个</a:t>
            </a:r>
            <a:r>
              <a:rPr lang="zh-CN" altLang="en-US" sz="2000" dirty="0">
                <a:latin typeface="微软雅黑" panose="020B0503020204020204" pitchFamily="34" charset="-122"/>
                <a:ea typeface="微软雅黑" panose="020B0503020204020204" pitchFamily="34" charset="-122"/>
              </a:rPr>
              <a:t>活动</a:t>
            </a: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Product </a:t>
            </a:r>
            <a:r>
              <a:rPr lang="en-US" altLang="zh-CN" sz="1400" dirty="0">
                <a:latin typeface="Î¢ÈíÑÅºÚ"/>
                <a:ea typeface="微软雅黑" panose="020B0503020204020204" pitchFamily="34" charset="-122"/>
              </a:rPr>
              <a:t>Backlog</a:t>
            </a:r>
            <a:r>
              <a:rPr lang="zh-CN" altLang="en-US" sz="1400" dirty="0">
                <a:latin typeface="Î¢ÈíÑÅºÚ"/>
                <a:ea typeface="微软雅黑" panose="020B0503020204020204" pitchFamily="34" charset="-122"/>
              </a:rPr>
              <a:t> </a:t>
            </a:r>
            <a:r>
              <a:rPr lang="en-US" altLang="zh-CN" sz="1400" dirty="0" smtClean="0">
                <a:latin typeface="Î¢ÈíÑÅºÚ"/>
                <a:ea typeface="微软雅黑" panose="020B0503020204020204" pitchFamily="34" charset="-122"/>
              </a:rPr>
              <a:t>Refinement Meeting</a:t>
            </a:r>
          </a:p>
          <a:p>
            <a:pPr marL="285750" indent="-285750">
              <a:buFont typeface="Arial" panose="020B0604020202020204" pitchFamily="34" charset="0"/>
              <a:buChar char="•"/>
            </a:pPr>
            <a:r>
              <a:rPr lang="zh-CN" altLang="en-US" sz="1400" dirty="0" smtClean="0">
                <a:latin typeface="Î¢ÈíÑÅºÚ"/>
                <a:ea typeface="微软雅黑" panose="020B0503020204020204" pitchFamily="34" charset="-122"/>
              </a:rPr>
              <a:t>（产品待办列表梳理会）</a:t>
            </a:r>
            <a:endParaRPr lang="zh-CN" altLang="en-US"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Sprint </a:t>
            </a:r>
            <a:r>
              <a:rPr lang="en-US" altLang="zh-CN" sz="1400" dirty="0">
                <a:latin typeface="Î¢ÈíÑÅºÚ"/>
                <a:ea typeface="微软雅黑" panose="020B0503020204020204" pitchFamily="34" charset="-122"/>
              </a:rPr>
              <a:t>Planning </a:t>
            </a:r>
            <a:r>
              <a:rPr lang="en-US" altLang="zh-CN" sz="1400" dirty="0" smtClean="0">
                <a:latin typeface="Î¢ÈíÑÅºÚ"/>
                <a:ea typeface="微软雅黑" panose="020B0503020204020204" pitchFamily="34" charset="-122"/>
              </a:rPr>
              <a:t>Meeting</a:t>
            </a:r>
            <a:r>
              <a:rPr lang="zh-CN" altLang="en-US" sz="1400" dirty="0" smtClean="0">
                <a:latin typeface="Î¢ÈíÑÅºÚ"/>
                <a:ea typeface="微软雅黑" panose="020B0503020204020204" pitchFamily="34" charset="-122"/>
              </a:rPr>
              <a:t>（迭代计划会）</a:t>
            </a:r>
            <a:endParaRPr lang="en-US" altLang="zh-CN"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Daily </a:t>
            </a:r>
            <a:r>
              <a:rPr lang="en-US" altLang="zh-CN" sz="1400" dirty="0">
                <a:latin typeface="Î¢ÈíÑÅºÚ"/>
                <a:ea typeface="微软雅黑" panose="020B0503020204020204" pitchFamily="34" charset="-122"/>
              </a:rPr>
              <a:t>Scrum </a:t>
            </a:r>
            <a:r>
              <a:rPr lang="en-US" altLang="zh-CN" sz="1400" dirty="0" smtClean="0">
                <a:latin typeface="Î¢ÈíÑÅºÚ"/>
                <a:ea typeface="微软雅黑" panose="020B0503020204020204" pitchFamily="34" charset="-122"/>
              </a:rPr>
              <a:t>Meeting</a:t>
            </a:r>
            <a:r>
              <a:rPr lang="zh-CN" altLang="en-US" sz="1400" dirty="0" smtClean="0">
                <a:latin typeface="Î¢ÈíÑÅºÚ"/>
                <a:ea typeface="微软雅黑" panose="020B0503020204020204" pitchFamily="34" charset="-122"/>
              </a:rPr>
              <a:t>（每日立会）</a:t>
            </a:r>
            <a:endParaRPr lang="zh-CN" altLang="en-US"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Sprint </a:t>
            </a:r>
            <a:r>
              <a:rPr lang="en-US" altLang="zh-CN" sz="1400" dirty="0">
                <a:latin typeface="Î¢ÈíÑÅºÚ"/>
                <a:ea typeface="微软雅黑" panose="020B0503020204020204" pitchFamily="34" charset="-122"/>
              </a:rPr>
              <a:t>Review </a:t>
            </a:r>
            <a:r>
              <a:rPr lang="en-US" altLang="zh-CN" sz="1400" dirty="0" smtClean="0">
                <a:latin typeface="Î¢ÈíÑÅºÚ"/>
                <a:ea typeface="微软雅黑" panose="020B0503020204020204" pitchFamily="34" charset="-122"/>
              </a:rPr>
              <a:t>Meeting</a:t>
            </a:r>
            <a:r>
              <a:rPr lang="zh-CN" altLang="en-US" sz="1400" dirty="0" smtClean="0">
                <a:latin typeface="Î¢ÈíÑÅºÚ"/>
                <a:ea typeface="微软雅黑" panose="020B0503020204020204" pitchFamily="34" charset="-122"/>
              </a:rPr>
              <a:t>（迭代检验会）</a:t>
            </a:r>
            <a:endParaRPr lang="zh-CN" altLang="en-US" sz="1400" dirty="0">
              <a:latin typeface="Î¢ÈíÑÅºÚ"/>
              <a:ea typeface="微软雅黑" panose="020B0503020204020204" pitchFamily="34" charset="-122"/>
            </a:endParaRPr>
          </a:p>
          <a:p>
            <a:pPr marL="285750" indent="-285750">
              <a:buFont typeface="Arial" panose="020B0604020202020204" pitchFamily="34" charset="0"/>
              <a:buChar char="•"/>
            </a:pPr>
            <a:r>
              <a:rPr lang="en-US" altLang="zh-CN" sz="1400" dirty="0" smtClean="0">
                <a:latin typeface="Î¢ÈíÑÅºÚ"/>
                <a:ea typeface="微软雅黑" panose="020B0503020204020204" pitchFamily="34" charset="-122"/>
              </a:rPr>
              <a:t>Sprint </a:t>
            </a:r>
            <a:r>
              <a:rPr lang="en-US" altLang="zh-CN" sz="1400" dirty="0">
                <a:latin typeface="Î¢ÈíÑÅºÚ"/>
                <a:ea typeface="微软雅黑" panose="020B0503020204020204" pitchFamily="34" charset="-122"/>
              </a:rPr>
              <a:t>Retrospective Meeting </a:t>
            </a:r>
            <a:r>
              <a:rPr lang="zh-CN" altLang="en-US" sz="1400" dirty="0" smtClean="0">
                <a:latin typeface="Î¢ÈíÑÅºÚ"/>
                <a:ea typeface="微软雅黑" panose="020B0503020204020204" pitchFamily="34" charset="-122"/>
              </a:rPr>
              <a:t>（迭代回顾会）</a:t>
            </a:r>
            <a:endParaRPr lang="zh-CN" altLang="en-US" sz="1400" dirty="0">
              <a:latin typeface="Î¢ÈíÑÅºÚ"/>
              <a:ea typeface="微软雅黑" panose="020B0503020204020204" pitchFamily="34" charset="-122"/>
            </a:endParaRPr>
          </a:p>
        </p:txBody>
      </p:sp>
    </p:spTree>
    <p:extLst>
      <p:ext uri="{BB962C8B-B14F-4D97-AF65-F5344CB8AC3E}">
        <p14:creationId xmlns:p14="http://schemas.microsoft.com/office/powerpoint/2010/main" val="94482379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椭圆 32"/>
          <p:cNvSpPr/>
          <p:nvPr/>
        </p:nvSpPr>
        <p:spPr>
          <a:xfrm>
            <a:off x="2921154" y="1804015"/>
            <a:ext cx="5370206" cy="3195800"/>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的角色</a:t>
            </a:r>
          </a:p>
        </p:txBody>
      </p:sp>
      <p:grpSp>
        <p:nvGrpSpPr>
          <p:cNvPr id="28" name="组合 27"/>
          <p:cNvGrpSpPr/>
          <p:nvPr/>
        </p:nvGrpSpPr>
        <p:grpSpPr>
          <a:xfrm>
            <a:off x="3851920" y="2433411"/>
            <a:ext cx="1111202" cy="908280"/>
            <a:chOff x="4161172" y="2242894"/>
            <a:chExt cx="1111202" cy="908280"/>
          </a:xfrm>
        </p:grpSpPr>
        <p:pic>
          <p:nvPicPr>
            <p:cNvPr id="7" name="图片 6"/>
            <p:cNvPicPr>
              <a:picLocks noChangeAspect="1"/>
            </p:cNvPicPr>
            <p:nvPr/>
          </p:nvPicPr>
          <p:blipFill>
            <a:blip r:embed="rId3"/>
            <a:stretch>
              <a:fillRect/>
            </a:stretch>
          </p:blipFill>
          <p:spPr>
            <a:xfrm>
              <a:off x="4416058" y="2242894"/>
              <a:ext cx="601431" cy="720080"/>
            </a:xfrm>
            <a:prstGeom prst="rect">
              <a:avLst/>
            </a:prstGeom>
          </p:spPr>
        </p:pic>
        <p:sp>
          <p:nvSpPr>
            <p:cNvPr id="23" name="文本框 22"/>
            <p:cNvSpPr txBox="1"/>
            <p:nvPr/>
          </p:nvSpPr>
          <p:spPr>
            <a:xfrm>
              <a:off x="4161172" y="2904953"/>
              <a:ext cx="1111202" cy="246221"/>
            </a:xfrm>
            <a:prstGeom prst="rect">
              <a:avLst/>
            </a:prstGeom>
            <a:noFill/>
          </p:spPr>
          <p:txBody>
            <a:bodyPr wrap="none" rtlCol="0">
              <a:spAutoFit/>
            </a:bodyPr>
            <a:lstStyle/>
            <a:p>
              <a:r>
                <a:rPr lang="en-US" altLang="zh-CN" sz="1000" dirty="0" smtClean="0"/>
                <a:t>Product Owner</a:t>
              </a:r>
              <a:endParaRPr lang="zh-CN" altLang="en-US" sz="1000" dirty="0"/>
            </a:p>
          </p:txBody>
        </p:sp>
      </p:grpSp>
      <p:grpSp>
        <p:nvGrpSpPr>
          <p:cNvPr id="27" name="组合 26"/>
          <p:cNvGrpSpPr/>
          <p:nvPr/>
        </p:nvGrpSpPr>
        <p:grpSpPr>
          <a:xfrm>
            <a:off x="4572000" y="3942437"/>
            <a:ext cx="1034257" cy="989955"/>
            <a:chOff x="4152363" y="3939902"/>
            <a:chExt cx="1034257" cy="989955"/>
          </a:xfrm>
        </p:grpSpPr>
        <p:pic>
          <p:nvPicPr>
            <p:cNvPr id="6" name="图片 5"/>
            <p:cNvPicPr>
              <a:picLocks noChangeAspect="1"/>
            </p:cNvPicPr>
            <p:nvPr/>
          </p:nvPicPr>
          <p:blipFill>
            <a:blip r:embed="rId4"/>
            <a:stretch>
              <a:fillRect/>
            </a:stretch>
          </p:blipFill>
          <p:spPr>
            <a:xfrm>
              <a:off x="4398441" y="3939902"/>
              <a:ext cx="619048" cy="747619"/>
            </a:xfrm>
            <a:prstGeom prst="rect">
              <a:avLst/>
            </a:prstGeom>
          </p:spPr>
        </p:pic>
        <p:sp>
          <p:nvSpPr>
            <p:cNvPr id="25" name="文本框 24"/>
            <p:cNvSpPr txBox="1"/>
            <p:nvPr/>
          </p:nvSpPr>
          <p:spPr>
            <a:xfrm>
              <a:off x="4152363" y="4683636"/>
              <a:ext cx="1034257" cy="246221"/>
            </a:xfrm>
            <a:prstGeom prst="rect">
              <a:avLst/>
            </a:prstGeom>
            <a:noFill/>
          </p:spPr>
          <p:txBody>
            <a:bodyPr wrap="none" rtlCol="0">
              <a:spAutoFit/>
            </a:bodyPr>
            <a:lstStyle/>
            <a:p>
              <a:r>
                <a:rPr lang="en-US" altLang="zh-CN" sz="1000" dirty="0" smtClean="0"/>
                <a:t>Scrum Master</a:t>
              </a:r>
              <a:endParaRPr lang="zh-CN" altLang="en-US" sz="1000" dirty="0"/>
            </a:p>
          </p:txBody>
        </p:sp>
      </p:grpSp>
      <p:grpSp>
        <p:nvGrpSpPr>
          <p:cNvPr id="24" name="组合 23"/>
          <p:cNvGrpSpPr/>
          <p:nvPr/>
        </p:nvGrpSpPr>
        <p:grpSpPr>
          <a:xfrm>
            <a:off x="5893888" y="2585563"/>
            <a:ext cx="1526325" cy="1131222"/>
            <a:chOff x="5868144" y="2931790"/>
            <a:chExt cx="1526325" cy="1131222"/>
          </a:xfrm>
        </p:grpSpPr>
        <p:grpSp>
          <p:nvGrpSpPr>
            <p:cNvPr id="14" name="组合 13"/>
            <p:cNvGrpSpPr/>
            <p:nvPr/>
          </p:nvGrpSpPr>
          <p:grpSpPr>
            <a:xfrm>
              <a:off x="5868144" y="2931790"/>
              <a:ext cx="1526325" cy="801087"/>
              <a:chOff x="5724128" y="2974677"/>
              <a:chExt cx="1526325" cy="801087"/>
            </a:xfrm>
          </p:grpSpPr>
          <p:pic>
            <p:nvPicPr>
              <p:cNvPr id="12" name="图片 11"/>
              <p:cNvPicPr>
                <a:picLocks noChangeAspect="1"/>
              </p:cNvPicPr>
              <p:nvPr/>
            </p:nvPicPr>
            <p:blipFill>
              <a:blip r:embed="rId5"/>
              <a:stretch>
                <a:fillRect/>
              </a:stretch>
            </p:blipFill>
            <p:spPr>
              <a:xfrm>
                <a:off x="6508951" y="3029628"/>
                <a:ext cx="741502" cy="746136"/>
              </a:xfrm>
              <a:prstGeom prst="rect">
                <a:avLst/>
              </a:prstGeom>
            </p:spPr>
          </p:pic>
          <p:pic>
            <p:nvPicPr>
              <p:cNvPr id="11" name="图片 10"/>
              <p:cNvPicPr>
                <a:picLocks noChangeAspect="1"/>
              </p:cNvPicPr>
              <p:nvPr/>
            </p:nvPicPr>
            <p:blipFill>
              <a:blip r:embed="rId6"/>
              <a:stretch>
                <a:fillRect/>
              </a:stretch>
            </p:blipFill>
            <p:spPr>
              <a:xfrm>
                <a:off x="5724128" y="3003798"/>
                <a:ext cx="584146" cy="746136"/>
              </a:xfrm>
              <a:prstGeom prst="rect">
                <a:avLst/>
              </a:prstGeom>
            </p:spPr>
          </p:pic>
          <p:pic>
            <p:nvPicPr>
              <p:cNvPr id="13" name="图片 12"/>
              <p:cNvPicPr>
                <a:picLocks noChangeAspect="1"/>
              </p:cNvPicPr>
              <p:nvPr/>
            </p:nvPicPr>
            <p:blipFill>
              <a:blip r:embed="rId7"/>
              <a:stretch>
                <a:fillRect/>
              </a:stretch>
            </p:blipFill>
            <p:spPr>
              <a:xfrm>
                <a:off x="6170183" y="2974677"/>
                <a:ext cx="677535" cy="775257"/>
              </a:xfrm>
              <a:prstGeom prst="rect">
                <a:avLst/>
              </a:prstGeom>
            </p:spPr>
          </p:pic>
        </p:grpSp>
        <p:sp>
          <p:nvSpPr>
            <p:cNvPr id="26" name="文本框 25"/>
            <p:cNvSpPr txBox="1"/>
            <p:nvPr/>
          </p:nvSpPr>
          <p:spPr>
            <a:xfrm>
              <a:off x="6392317" y="3816791"/>
              <a:ext cx="521297" cy="246221"/>
            </a:xfrm>
            <a:prstGeom prst="rect">
              <a:avLst/>
            </a:prstGeom>
            <a:noFill/>
          </p:spPr>
          <p:txBody>
            <a:bodyPr wrap="none" rtlCol="0">
              <a:spAutoFit/>
            </a:bodyPr>
            <a:lstStyle/>
            <a:p>
              <a:r>
                <a:rPr lang="en-US" altLang="zh-CN" sz="1000" dirty="0" smtClean="0"/>
                <a:t>Team</a:t>
              </a:r>
              <a:endParaRPr lang="zh-CN" altLang="en-US" sz="1000" dirty="0"/>
            </a:p>
          </p:txBody>
        </p:sp>
      </p:grpSp>
      <p:grpSp>
        <p:nvGrpSpPr>
          <p:cNvPr id="29" name="组合 28"/>
          <p:cNvGrpSpPr/>
          <p:nvPr/>
        </p:nvGrpSpPr>
        <p:grpSpPr>
          <a:xfrm>
            <a:off x="3276077" y="710432"/>
            <a:ext cx="1430200" cy="1017204"/>
            <a:chOff x="4001673" y="771550"/>
            <a:chExt cx="1430200" cy="1017204"/>
          </a:xfrm>
        </p:grpSpPr>
        <p:pic>
          <p:nvPicPr>
            <p:cNvPr id="15" name="图片 14"/>
            <p:cNvPicPr>
              <a:picLocks noChangeAspect="1"/>
            </p:cNvPicPr>
            <p:nvPr/>
          </p:nvPicPr>
          <p:blipFill>
            <a:blip r:embed="rId8"/>
            <a:stretch>
              <a:fillRect/>
            </a:stretch>
          </p:blipFill>
          <p:spPr>
            <a:xfrm>
              <a:off x="4334959" y="771550"/>
              <a:ext cx="746011" cy="750202"/>
            </a:xfrm>
            <a:prstGeom prst="rect">
              <a:avLst/>
            </a:prstGeom>
          </p:spPr>
        </p:pic>
        <p:sp>
          <p:nvSpPr>
            <p:cNvPr id="30" name="文本框 29"/>
            <p:cNvSpPr txBox="1"/>
            <p:nvPr/>
          </p:nvSpPr>
          <p:spPr>
            <a:xfrm>
              <a:off x="4001673" y="1542533"/>
              <a:ext cx="1430200" cy="246221"/>
            </a:xfrm>
            <a:prstGeom prst="rect">
              <a:avLst/>
            </a:prstGeom>
            <a:noFill/>
          </p:spPr>
          <p:txBody>
            <a:bodyPr wrap="none" rtlCol="0">
              <a:spAutoFit/>
            </a:bodyPr>
            <a:lstStyle/>
            <a:p>
              <a:r>
                <a:rPr lang="en-US" altLang="zh-CN" sz="1000" dirty="0" smtClean="0"/>
                <a:t>Senior Management</a:t>
              </a:r>
              <a:endParaRPr lang="zh-CN" altLang="en-US" sz="1000" dirty="0"/>
            </a:p>
          </p:txBody>
        </p:sp>
      </p:grpSp>
      <p:grpSp>
        <p:nvGrpSpPr>
          <p:cNvPr id="31" name="组合 30"/>
          <p:cNvGrpSpPr/>
          <p:nvPr/>
        </p:nvGrpSpPr>
        <p:grpSpPr>
          <a:xfrm>
            <a:off x="783256" y="2112254"/>
            <a:ext cx="1446348" cy="1038920"/>
            <a:chOff x="467544" y="2777871"/>
            <a:chExt cx="1446348" cy="1038920"/>
          </a:xfrm>
        </p:grpSpPr>
        <p:grpSp>
          <p:nvGrpSpPr>
            <p:cNvPr id="22" name="组合 21"/>
            <p:cNvGrpSpPr/>
            <p:nvPr/>
          </p:nvGrpSpPr>
          <p:grpSpPr>
            <a:xfrm>
              <a:off x="467544" y="2777871"/>
              <a:ext cx="1446348" cy="736704"/>
              <a:chOff x="467544" y="2777871"/>
              <a:chExt cx="1446348" cy="736704"/>
            </a:xfrm>
          </p:grpSpPr>
          <p:pic>
            <p:nvPicPr>
              <p:cNvPr id="16" name="图片 15"/>
              <p:cNvPicPr>
                <a:picLocks noChangeAspect="1"/>
              </p:cNvPicPr>
              <p:nvPr/>
            </p:nvPicPr>
            <p:blipFill>
              <a:blip r:embed="rId9"/>
              <a:stretch>
                <a:fillRect/>
              </a:stretch>
            </p:blipFill>
            <p:spPr>
              <a:xfrm>
                <a:off x="467544" y="2787774"/>
                <a:ext cx="617999" cy="726801"/>
              </a:xfrm>
              <a:prstGeom prst="rect">
                <a:avLst/>
              </a:prstGeom>
            </p:spPr>
          </p:pic>
          <p:grpSp>
            <p:nvGrpSpPr>
              <p:cNvPr id="19" name="组合 18"/>
              <p:cNvGrpSpPr/>
              <p:nvPr/>
            </p:nvGrpSpPr>
            <p:grpSpPr>
              <a:xfrm>
                <a:off x="850903" y="2777871"/>
                <a:ext cx="1062989" cy="731260"/>
                <a:chOff x="837994" y="2792233"/>
                <a:chExt cx="1062989" cy="731260"/>
              </a:xfrm>
            </p:grpSpPr>
            <p:pic>
              <p:nvPicPr>
                <p:cNvPr id="20" name="图片 19"/>
                <p:cNvPicPr>
                  <a:picLocks noChangeAspect="1"/>
                </p:cNvPicPr>
                <p:nvPr/>
              </p:nvPicPr>
              <p:blipFill>
                <a:blip r:embed="rId9"/>
                <a:stretch>
                  <a:fillRect/>
                </a:stretch>
              </p:blipFill>
              <p:spPr>
                <a:xfrm>
                  <a:off x="837994" y="2792233"/>
                  <a:ext cx="617999" cy="726801"/>
                </a:xfrm>
                <a:prstGeom prst="rect">
                  <a:avLst/>
                </a:prstGeom>
              </p:spPr>
            </p:pic>
            <p:pic>
              <p:nvPicPr>
                <p:cNvPr id="21" name="图片 20"/>
                <p:cNvPicPr>
                  <a:picLocks noChangeAspect="1"/>
                </p:cNvPicPr>
                <p:nvPr/>
              </p:nvPicPr>
              <p:blipFill>
                <a:blip r:embed="rId9"/>
                <a:stretch>
                  <a:fillRect/>
                </a:stretch>
              </p:blipFill>
              <p:spPr>
                <a:xfrm>
                  <a:off x="1282984" y="2796692"/>
                  <a:ext cx="617999" cy="726801"/>
                </a:xfrm>
                <a:prstGeom prst="rect">
                  <a:avLst/>
                </a:prstGeom>
              </p:spPr>
            </p:pic>
          </p:grpSp>
        </p:grpSp>
        <p:sp>
          <p:nvSpPr>
            <p:cNvPr id="32" name="文本框 31"/>
            <p:cNvSpPr txBox="1"/>
            <p:nvPr/>
          </p:nvSpPr>
          <p:spPr>
            <a:xfrm>
              <a:off x="529942" y="3570570"/>
              <a:ext cx="1366080" cy="246221"/>
            </a:xfrm>
            <a:prstGeom prst="rect">
              <a:avLst/>
            </a:prstGeom>
            <a:noFill/>
          </p:spPr>
          <p:txBody>
            <a:bodyPr wrap="none" rtlCol="0">
              <a:spAutoFit/>
            </a:bodyPr>
            <a:lstStyle/>
            <a:p>
              <a:r>
                <a:rPr lang="en-US" altLang="zh-CN" sz="1000" dirty="0" smtClean="0"/>
                <a:t>Users &amp; Customers</a:t>
              </a:r>
              <a:endParaRPr lang="zh-CN" altLang="en-US" sz="1000" dirty="0"/>
            </a:p>
          </p:txBody>
        </p:sp>
      </p:grpSp>
      <p:cxnSp>
        <p:nvCxnSpPr>
          <p:cNvPr id="35" name="直接连接符 34"/>
          <p:cNvCxnSpPr>
            <a:stCxn id="21" idx="3"/>
          </p:cNvCxnSpPr>
          <p:nvPr/>
        </p:nvCxnSpPr>
        <p:spPr>
          <a:xfrm>
            <a:off x="2229604" y="2480114"/>
            <a:ext cx="1838444" cy="358941"/>
          </a:xfrm>
          <a:prstGeom prst="line">
            <a:avLst/>
          </a:prstGeom>
          <a:ln/>
        </p:spPr>
        <p:style>
          <a:lnRef idx="1">
            <a:schemeClr val="dk1"/>
          </a:lnRef>
          <a:fillRef idx="0">
            <a:schemeClr val="dk1"/>
          </a:fillRef>
          <a:effectRef idx="0">
            <a:schemeClr val="dk1"/>
          </a:effectRef>
          <a:fontRef idx="minor">
            <a:schemeClr val="tx1"/>
          </a:fontRef>
        </p:style>
      </p:cxnSp>
      <p:cxnSp>
        <p:nvCxnSpPr>
          <p:cNvPr id="37" name="直接连接符 36"/>
          <p:cNvCxnSpPr>
            <a:stCxn id="30" idx="2"/>
          </p:cNvCxnSpPr>
          <p:nvPr/>
        </p:nvCxnSpPr>
        <p:spPr>
          <a:xfrm>
            <a:off x="3991177" y="1727636"/>
            <a:ext cx="220783" cy="629396"/>
          </a:xfrm>
          <a:prstGeom prst="line">
            <a:avLst/>
          </a:prstGeom>
          <a:ln/>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4564110" y="3442281"/>
            <a:ext cx="399012" cy="494530"/>
          </a:xfrm>
          <a:prstGeom prst="line">
            <a:avLst/>
          </a:prstGeom>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4706277" y="2876249"/>
            <a:ext cx="1138500" cy="126532"/>
          </a:xfrm>
          <a:prstGeom prst="line">
            <a:avLst/>
          </a:prstGeom>
          <a:ln/>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flipV="1">
            <a:off x="5606257" y="3593674"/>
            <a:ext cx="635661" cy="722572"/>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856473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的角色与职责</a:t>
            </a:r>
          </a:p>
        </p:txBody>
      </p:sp>
      <p:pic>
        <p:nvPicPr>
          <p:cNvPr id="2" name="图片 1"/>
          <p:cNvPicPr>
            <a:picLocks noChangeAspect="1"/>
          </p:cNvPicPr>
          <p:nvPr/>
        </p:nvPicPr>
        <p:blipFill>
          <a:blip r:embed="rId3"/>
          <a:stretch>
            <a:fillRect/>
          </a:stretch>
        </p:blipFill>
        <p:spPr>
          <a:xfrm>
            <a:off x="1475656" y="915566"/>
            <a:ext cx="6161905" cy="3847619"/>
          </a:xfrm>
          <a:prstGeom prst="rect">
            <a:avLst/>
          </a:prstGeom>
        </p:spPr>
      </p:pic>
    </p:spTree>
    <p:extLst>
      <p:ext uri="{BB962C8B-B14F-4D97-AF65-F5344CB8AC3E}">
        <p14:creationId xmlns:p14="http://schemas.microsoft.com/office/powerpoint/2010/main" val="198097293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17881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的角色与职责</a:t>
            </a:r>
          </a:p>
        </p:txBody>
      </p:sp>
      <p:sp>
        <p:nvSpPr>
          <p:cNvPr id="3" name="矩形 2"/>
          <p:cNvSpPr/>
          <p:nvPr/>
        </p:nvSpPr>
        <p:spPr>
          <a:xfrm>
            <a:off x="899592" y="2115831"/>
            <a:ext cx="8074157" cy="2308324"/>
          </a:xfrm>
          <a:prstGeom prst="rect">
            <a:avLst/>
          </a:prstGeom>
        </p:spPr>
        <p:txBody>
          <a:bodyPr wrap="square">
            <a:spAutoFit/>
          </a:bodyPr>
          <a:lstStyle/>
          <a:p>
            <a:pPr marL="342900" indent="-342900" algn="just">
              <a:buFont typeface="+mj-lt"/>
              <a:buAutoNum type="arabicPeriod"/>
            </a:pPr>
            <a:r>
              <a:rPr lang="zh-CN" altLang="en-US" dirty="0" smtClean="0">
                <a:solidFill>
                  <a:srgbClr val="4F4F4F"/>
                </a:solidFill>
              </a:rPr>
              <a:t>确定产品的功能；</a:t>
            </a:r>
            <a:endParaRPr lang="en-US" altLang="zh-CN" dirty="0" smtClean="0">
              <a:solidFill>
                <a:srgbClr val="4F4F4F"/>
              </a:solidFill>
            </a:endParaRPr>
          </a:p>
          <a:p>
            <a:pPr marL="342900" indent="-342900" algn="just">
              <a:buFont typeface="+mj-lt"/>
              <a:buAutoNum type="arabicPeriod"/>
            </a:pPr>
            <a:r>
              <a:rPr lang="zh-CN" altLang="en-US" dirty="0" smtClean="0">
                <a:solidFill>
                  <a:srgbClr val="4F4F4F"/>
                </a:solidFill>
              </a:rPr>
              <a:t>创建</a:t>
            </a:r>
            <a:r>
              <a:rPr lang="zh-CN" altLang="en-US" dirty="0">
                <a:solidFill>
                  <a:srgbClr val="4F4F4F"/>
                </a:solidFill>
              </a:rPr>
              <a:t>可以理解的、可行的</a:t>
            </a:r>
            <a:r>
              <a:rPr lang="zh-CN" altLang="en-US" dirty="0" smtClean="0">
                <a:solidFill>
                  <a:srgbClr val="4F4F4F"/>
                </a:solidFill>
              </a:rPr>
              <a:t>故事；</a:t>
            </a:r>
            <a:endParaRPr lang="en-US" altLang="zh-CN" dirty="0" smtClean="0">
              <a:solidFill>
                <a:srgbClr val="4F4F4F"/>
              </a:solidFill>
            </a:endParaRPr>
          </a:p>
          <a:p>
            <a:pPr marL="342900" indent="-342900" algn="just">
              <a:buFont typeface="+mj-lt"/>
              <a:buAutoNum type="arabicPeriod"/>
            </a:pPr>
            <a:r>
              <a:rPr lang="zh-CN" altLang="en-US" dirty="0" smtClean="0">
                <a:solidFill>
                  <a:srgbClr val="4F4F4F"/>
                </a:solidFill>
              </a:rPr>
              <a:t>确定故事的优先级，为</a:t>
            </a:r>
            <a:r>
              <a:rPr lang="en-US" altLang="zh-CN" dirty="0" smtClean="0">
                <a:solidFill>
                  <a:srgbClr val="4F4F4F"/>
                </a:solidFill>
              </a:rPr>
              <a:t>ROI</a:t>
            </a:r>
            <a:r>
              <a:rPr lang="zh-CN" altLang="en-US" dirty="0" smtClean="0">
                <a:solidFill>
                  <a:srgbClr val="4F4F4F"/>
                </a:solidFill>
              </a:rPr>
              <a:t>负责；</a:t>
            </a:r>
            <a:endParaRPr lang="en-US" altLang="zh-CN" dirty="0" smtClean="0">
              <a:solidFill>
                <a:srgbClr val="4F4F4F"/>
              </a:solidFill>
            </a:endParaRPr>
          </a:p>
          <a:p>
            <a:pPr marL="342900" indent="-342900" algn="just">
              <a:buFont typeface="+mj-lt"/>
              <a:buAutoNum type="arabicPeriod"/>
            </a:pPr>
            <a:r>
              <a:rPr lang="zh-CN" altLang="en-US" dirty="0" smtClean="0">
                <a:solidFill>
                  <a:srgbClr val="4F4F4F"/>
                </a:solidFill>
              </a:rPr>
              <a:t>参加所有</a:t>
            </a:r>
            <a:r>
              <a:rPr lang="en-US" altLang="zh-CN" dirty="0" smtClean="0">
                <a:solidFill>
                  <a:srgbClr val="4F4F4F"/>
                </a:solidFill>
              </a:rPr>
              <a:t>Scrum</a:t>
            </a:r>
            <a:r>
              <a:rPr lang="zh-CN" altLang="en-US" dirty="0">
                <a:solidFill>
                  <a:srgbClr val="4F4F4F"/>
                </a:solidFill>
              </a:rPr>
              <a:t>会议，尤其是站会和回顾</a:t>
            </a:r>
            <a:r>
              <a:rPr lang="zh-CN" altLang="en-US" dirty="0" smtClean="0">
                <a:solidFill>
                  <a:srgbClr val="4F4F4F"/>
                </a:solidFill>
              </a:rPr>
              <a:t>会议</a:t>
            </a:r>
            <a:r>
              <a:rPr lang="en-US" altLang="zh-CN" dirty="0" smtClean="0">
                <a:solidFill>
                  <a:srgbClr val="4F4F4F"/>
                </a:solidFill>
              </a:rPr>
              <a:t>;</a:t>
            </a:r>
          </a:p>
          <a:p>
            <a:pPr marL="342900" indent="-342900" algn="just">
              <a:buFont typeface="+mj-lt"/>
              <a:buAutoNum type="arabicPeriod"/>
            </a:pPr>
            <a:r>
              <a:rPr lang="zh-CN" altLang="en-US" dirty="0" smtClean="0">
                <a:solidFill>
                  <a:srgbClr val="4F4F4F"/>
                </a:solidFill>
              </a:rPr>
              <a:t>为</a:t>
            </a:r>
            <a:r>
              <a:rPr lang="zh-CN" altLang="en-US" dirty="0">
                <a:solidFill>
                  <a:srgbClr val="4F4F4F"/>
                </a:solidFill>
              </a:rPr>
              <a:t>产品验收定义标准和关键</a:t>
            </a:r>
            <a:r>
              <a:rPr lang="zh-CN" altLang="en-US" dirty="0" smtClean="0">
                <a:solidFill>
                  <a:srgbClr val="4F4F4F"/>
                </a:solidFill>
              </a:rPr>
              <a:t>指标</a:t>
            </a:r>
            <a:r>
              <a:rPr lang="en-US" altLang="zh-CN" dirty="0" smtClean="0">
                <a:solidFill>
                  <a:srgbClr val="4F4F4F"/>
                </a:solidFill>
              </a:rPr>
              <a:t>;</a:t>
            </a:r>
          </a:p>
          <a:p>
            <a:pPr marL="342900" indent="-342900" algn="just">
              <a:buFont typeface="+mj-lt"/>
              <a:buAutoNum type="arabicPeriod"/>
            </a:pPr>
            <a:r>
              <a:rPr lang="zh-CN" altLang="en-US" dirty="0" smtClean="0">
                <a:solidFill>
                  <a:srgbClr val="4F4F4F"/>
                </a:solidFill>
              </a:rPr>
              <a:t>及时验证迭代输出并做出调整方案；</a:t>
            </a:r>
            <a:endParaRPr lang="en-US" altLang="zh-CN" dirty="0" smtClean="0">
              <a:solidFill>
                <a:srgbClr val="4F4F4F"/>
              </a:solidFill>
            </a:endParaRPr>
          </a:p>
          <a:p>
            <a:pPr marL="342900" indent="-342900" algn="just">
              <a:buFont typeface="+mj-lt"/>
              <a:buAutoNum type="arabicPeriod"/>
            </a:pPr>
            <a:r>
              <a:rPr lang="zh-CN" altLang="en-US" dirty="0" smtClean="0">
                <a:solidFill>
                  <a:srgbClr val="4F4F4F"/>
                </a:solidFill>
                <a:effectLst/>
              </a:rPr>
              <a:t>与客户或其他需求方保持沟通，确保迭代输出物能够收到及时反馈；</a:t>
            </a:r>
            <a:endParaRPr lang="en-US" altLang="zh-CN" dirty="0" smtClean="0">
              <a:solidFill>
                <a:srgbClr val="4F4F4F"/>
              </a:solidFill>
              <a:effectLst/>
            </a:endParaRPr>
          </a:p>
          <a:p>
            <a:pPr marL="342900" indent="-342900" algn="just">
              <a:buFont typeface="+mj-lt"/>
              <a:buAutoNum type="arabicPeriod"/>
            </a:pPr>
            <a:r>
              <a:rPr lang="zh-CN" altLang="en-US" dirty="0" smtClean="0">
                <a:solidFill>
                  <a:srgbClr val="4F4F4F"/>
                </a:solidFill>
              </a:rPr>
              <a:t>产品</a:t>
            </a:r>
            <a:r>
              <a:rPr lang="zh-CN" altLang="en-US" dirty="0">
                <a:solidFill>
                  <a:srgbClr val="4F4F4F"/>
                </a:solidFill>
              </a:rPr>
              <a:t>待办事项列表的唯一责任人；</a:t>
            </a:r>
          </a:p>
        </p:txBody>
      </p:sp>
      <p:sp>
        <p:nvSpPr>
          <p:cNvPr id="5" name="圆角矩形 4"/>
          <p:cNvSpPr/>
          <p:nvPr/>
        </p:nvSpPr>
        <p:spPr>
          <a:xfrm>
            <a:off x="467544" y="771550"/>
            <a:ext cx="7416824" cy="108012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a:solidFill>
                  <a:schemeClr val="tx1"/>
                </a:solidFill>
              </a:rPr>
              <a:t>产品负责人 </a:t>
            </a:r>
            <a:r>
              <a:rPr lang="en-US" altLang="zh-CN" b="1" dirty="0">
                <a:solidFill>
                  <a:schemeClr val="tx1"/>
                </a:solidFill>
              </a:rPr>
              <a:t>Product </a:t>
            </a:r>
            <a:r>
              <a:rPr lang="en-US" altLang="zh-CN" b="1" dirty="0" smtClean="0">
                <a:solidFill>
                  <a:schemeClr val="tx1"/>
                </a:solidFill>
              </a:rPr>
              <a:t>Owner</a:t>
            </a:r>
          </a:p>
          <a:p>
            <a:endParaRPr lang="zh-CN" altLang="en-US" b="1" dirty="0">
              <a:solidFill>
                <a:schemeClr val="tx1"/>
              </a:solidFill>
            </a:endParaRPr>
          </a:p>
          <a:p>
            <a:r>
              <a:rPr lang="zh-CN" altLang="en-US" dirty="0" smtClean="0">
                <a:solidFill>
                  <a:schemeClr val="tx1"/>
                </a:solidFill>
              </a:rPr>
              <a:t>利益相关方的代表，对需求有完整的理解，确保团队产出价值的责任人</a:t>
            </a:r>
            <a:endParaRPr lang="zh-CN" altLang="en-US" dirty="0">
              <a:solidFill>
                <a:schemeClr val="tx1"/>
              </a:solidFill>
            </a:endParaRPr>
          </a:p>
        </p:txBody>
      </p:sp>
    </p:spTree>
    <p:extLst>
      <p:ext uri="{BB962C8B-B14F-4D97-AF65-F5344CB8AC3E}">
        <p14:creationId xmlns:p14="http://schemas.microsoft.com/office/powerpoint/2010/main" val="56237660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81877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的角色与职责</a:t>
            </a:r>
          </a:p>
        </p:txBody>
      </p:sp>
      <p:sp>
        <p:nvSpPr>
          <p:cNvPr id="3" name="矩形 2"/>
          <p:cNvSpPr/>
          <p:nvPr/>
        </p:nvSpPr>
        <p:spPr>
          <a:xfrm>
            <a:off x="971600" y="2463297"/>
            <a:ext cx="5832648" cy="2308324"/>
          </a:xfrm>
          <a:prstGeom prst="rect">
            <a:avLst/>
          </a:prstGeom>
        </p:spPr>
        <p:txBody>
          <a:bodyPr wrap="square">
            <a:spAutoFit/>
          </a:bodyPr>
          <a:lstStyle/>
          <a:p>
            <a:pPr marL="342900" indent="-342900" algn="just">
              <a:buFont typeface="+mj-lt"/>
              <a:buAutoNum type="arabicPeriod"/>
            </a:pPr>
            <a:r>
              <a:rPr lang="zh-CN" altLang="en-US" dirty="0" smtClean="0">
                <a:solidFill>
                  <a:srgbClr val="4F4F4F"/>
                </a:solidFill>
              </a:rPr>
              <a:t>无授权型领导</a:t>
            </a:r>
            <a:endParaRPr lang="en-US" altLang="zh-CN" dirty="0" smtClean="0">
              <a:solidFill>
                <a:srgbClr val="4F4F4F"/>
              </a:solidFill>
            </a:endParaRPr>
          </a:p>
          <a:p>
            <a:pPr marL="342900" indent="-342900" algn="just">
              <a:buFont typeface="+mj-lt"/>
              <a:buAutoNum type="arabicPeriod"/>
            </a:pPr>
            <a:r>
              <a:rPr lang="zh-CN" altLang="en-US" dirty="0" smtClean="0">
                <a:solidFill>
                  <a:srgbClr val="4F4F4F"/>
                </a:solidFill>
              </a:rPr>
              <a:t>保证团队内部及对外部的沟通的顺畅；</a:t>
            </a:r>
            <a:endParaRPr lang="en-US" altLang="zh-CN" dirty="0" smtClean="0">
              <a:solidFill>
                <a:srgbClr val="4F4F4F"/>
              </a:solidFill>
            </a:endParaRPr>
          </a:p>
          <a:p>
            <a:pPr marL="342900" indent="-342900" algn="just">
              <a:buFont typeface="+mj-lt"/>
              <a:buAutoNum type="arabicPeriod"/>
            </a:pPr>
            <a:r>
              <a:rPr lang="zh-CN" altLang="en-US" dirty="0" smtClean="0">
                <a:solidFill>
                  <a:srgbClr val="4F4F4F"/>
                </a:solidFill>
              </a:rPr>
              <a:t>优化</a:t>
            </a:r>
            <a:r>
              <a:rPr lang="zh-CN" altLang="en-US" dirty="0">
                <a:solidFill>
                  <a:srgbClr val="4F4F4F"/>
                </a:solidFill>
              </a:rPr>
              <a:t>并最大化</a:t>
            </a:r>
            <a:r>
              <a:rPr lang="en-US" altLang="zh-CN" dirty="0">
                <a:solidFill>
                  <a:srgbClr val="4F4F4F"/>
                </a:solidFill>
              </a:rPr>
              <a:t>scrum</a:t>
            </a:r>
            <a:r>
              <a:rPr lang="zh-CN" altLang="en-US" dirty="0">
                <a:solidFill>
                  <a:srgbClr val="4F4F4F"/>
                </a:solidFill>
              </a:rPr>
              <a:t>团队的</a:t>
            </a:r>
            <a:r>
              <a:rPr lang="zh-CN" altLang="en-US" dirty="0" smtClean="0">
                <a:solidFill>
                  <a:srgbClr val="4F4F4F"/>
                </a:solidFill>
              </a:rPr>
              <a:t>输出；</a:t>
            </a:r>
            <a:endParaRPr lang="en-US" altLang="zh-CN" dirty="0" smtClean="0">
              <a:solidFill>
                <a:srgbClr val="4F4F4F"/>
              </a:solidFill>
            </a:endParaRPr>
          </a:p>
          <a:p>
            <a:pPr marL="342900" indent="-342900" algn="just">
              <a:buFont typeface="+mj-lt"/>
              <a:buAutoNum type="arabicPeriod"/>
            </a:pPr>
            <a:r>
              <a:rPr lang="zh-CN" altLang="en-US" dirty="0">
                <a:solidFill>
                  <a:srgbClr val="4F4F4F"/>
                </a:solidFill>
              </a:rPr>
              <a:t>监控和追踪团队</a:t>
            </a:r>
            <a:r>
              <a:rPr lang="zh-CN" altLang="en-US" dirty="0" smtClean="0">
                <a:solidFill>
                  <a:srgbClr val="4F4F4F"/>
                </a:solidFill>
              </a:rPr>
              <a:t>进展情况及</a:t>
            </a:r>
            <a:r>
              <a:rPr lang="zh-CN" altLang="en-US" dirty="0">
                <a:solidFill>
                  <a:srgbClr val="4F4F4F"/>
                </a:solidFill>
              </a:rPr>
              <a:t>障碍；</a:t>
            </a:r>
            <a:endParaRPr lang="en-US" altLang="zh-CN" dirty="0">
              <a:solidFill>
                <a:srgbClr val="4F4F4F"/>
              </a:solidFill>
            </a:endParaRPr>
          </a:p>
          <a:p>
            <a:pPr marL="342900" indent="-342900" algn="just">
              <a:buFont typeface="+mj-lt"/>
              <a:buAutoNum type="arabicPeriod"/>
            </a:pPr>
            <a:r>
              <a:rPr lang="zh-CN" altLang="en-US" dirty="0" smtClean="0">
                <a:solidFill>
                  <a:srgbClr val="4F4F4F"/>
                </a:solidFill>
              </a:rPr>
              <a:t>解决团队冲突与障碍；</a:t>
            </a:r>
            <a:endParaRPr lang="zh-CN" altLang="en-US" dirty="0"/>
          </a:p>
          <a:p>
            <a:pPr marL="342900" indent="-342900" algn="just">
              <a:buFont typeface="+mj-lt"/>
              <a:buAutoNum type="arabicPeriod"/>
            </a:pPr>
            <a:r>
              <a:rPr lang="zh-CN" altLang="en-US" dirty="0" smtClean="0">
                <a:solidFill>
                  <a:srgbClr val="4F4F4F"/>
                </a:solidFill>
              </a:rPr>
              <a:t>保持团队尽量不受外部干扰；</a:t>
            </a:r>
            <a:endParaRPr lang="en-US" altLang="zh-CN" dirty="0" smtClean="0">
              <a:solidFill>
                <a:srgbClr val="4F4F4F"/>
              </a:solidFill>
            </a:endParaRPr>
          </a:p>
          <a:p>
            <a:pPr marL="342900" indent="-342900" algn="just">
              <a:buFont typeface="+mj-lt"/>
              <a:buAutoNum type="arabicPeriod"/>
            </a:pPr>
            <a:r>
              <a:rPr lang="zh-CN" altLang="en-US" dirty="0" smtClean="0">
                <a:solidFill>
                  <a:srgbClr val="4F4F4F"/>
                </a:solidFill>
              </a:rPr>
              <a:t>确保团队获得外部相关方的认可和支持；</a:t>
            </a:r>
            <a:endParaRPr lang="en-US" altLang="zh-CN" dirty="0" smtClean="0">
              <a:solidFill>
                <a:srgbClr val="4F4F4F"/>
              </a:solidFill>
            </a:endParaRPr>
          </a:p>
          <a:p>
            <a:pPr marL="342900" indent="-342900" algn="just">
              <a:buFont typeface="+mj-lt"/>
              <a:buAutoNum type="arabicPeriod"/>
            </a:pPr>
            <a:endParaRPr lang="en-US" altLang="zh-CN" dirty="0" smtClean="0">
              <a:solidFill>
                <a:srgbClr val="4F4F4F"/>
              </a:solidFill>
            </a:endParaRPr>
          </a:p>
        </p:txBody>
      </p:sp>
      <p:sp>
        <p:nvSpPr>
          <p:cNvPr id="5" name="圆角矩形 4"/>
          <p:cNvSpPr/>
          <p:nvPr/>
        </p:nvSpPr>
        <p:spPr>
          <a:xfrm>
            <a:off x="467544" y="771550"/>
            <a:ext cx="7416824" cy="1368152"/>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smtClean="0">
                <a:solidFill>
                  <a:schemeClr val="tx1"/>
                </a:solidFill>
              </a:rPr>
              <a:t>Scrum </a:t>
            </a:r>
            <a:r>
              <a:rPr lang="en-US" altLang="zh-CN" b="1" dirty="0">
                <a:solidFill>
                  <a:schemeClr val="tx1"/>
                </a:solidFill>
              </a:rPr>
              <a:t>Master</a:t>
            </a:r>
          </a:p>
          <a:p>
            <a:endParaRPr lang="zh-CN" altLang="en-US" b="1" dirty="0">
              <a:solidFill>
                <a:schemeClr val="tx1"/>
              </a:solidFill>
            </a:endParaRPr>
          </a:p>
          <a:p>
            <a:r>
              <a:rPr lang="zh-CN" altLang="en-US" dirty="0" smtClean="0">
                <a:solidFill>
                  <a:schemeClr val="tx1"/>
                </a:solidFill>
              </a:rPr>
              <a:t>确保</a:t>
            </a:r>
            <a:r>
              <a:rPr lang="zh-CN" altLang="en-US" dirty="0">
                <a:solidFill>
                  <a:schemeClr val="tx1"/>
                </a:solidFill>
              </a:rPr>
              <a:t>团队按照</a:t>
            </a:r>
            <a:r>
              <a:rPr lang="en-US" altLang="zh-CN" dirty="0" smtClean="0">
                <a:solidFill>
                  <a:schemeClr val="tx1"/>
                </a:solidFill>
              </a:rPr>
              <a:t>Scrum</a:t>
            </a:r>
            <a:r>
              <a:rPr lang="zh-CN" altLang="en-US" dirty="0" smtClean="0">
                <a:solidFill>
                  <a:schemeClr val="tx1"/>
                </a:solidFill>
              </a:rPr>
              <a:t>的</a:t>
            </a:r>
            <a:r>
              <a:rPr lang="zh-CN" altLang="en-US" dirty="0">
                <a:solidFill>
                  <a:schemeClr val="tx1"/>
                </a:solidFill>
              </a:rPr>
              <a:t>框架工作</a:t>
            </a:r>
            <a:r>
              <a:rPr lang="zh-CN" altLang="en-US" dirty="0" smtClean="0">
                <a:solidFill>
                  <a:schemeClr val="tx1"/>
                </a:solidFill>
              </a:rPr>
              <a:t>，提供团队需要的支持，不断改进团队工作效率和质量，确保团队获得外部相关方的认可和支持；</a:t>
            </a:r>
            <a:endParaRPr lang="zh-CN" altLang="en-US" dirty="0">
              <a:solidFill>
                <a:schemeClr val="tx1"/>
              </a:solidFill>
            </a:endParaRPr>
          </a:p>
        </p:txBody>
      </p:sp>
    </p:spTree>
    <p:extLst>
      <p:ext uri="{BB962C8B-B14F-4D97-AF65-F5344CB8AC3E}">
        <p14:creationId xmlns:p14="http://schemas.microsoft.com/office/powerpoint/2010/main" val="17652523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17881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的角色与职责</a:t>
            </a:r>
          </a:p>
        </p:txBody>
      </p:sp>
      <p:sp>
        <p:nvSpPr>
          <p:cNvPr id="3" name="矩形 2"/>
          <p:cNvSpPr/>
          <p:nvPr/>
        </p:nvSpPr>
        <p:spPr>
          <a:xfrm>
            <a:off x="899592" y="2274025"/>
            <a:ext cx="5832648" cy="1477328"/>
          </a:xfrm>
          <a:prstGeom prst="rect">
            <a:avLst/>
          </a:prstGeom>
        </p:spPr>
        <p:txBody>
          <a:bodyPr wrap="square">
            <a:spAutoFit/>
          </a:bodyPr>
          <a:lstStyle/>
          <a:p>
            <a:pPr marL="342900" indent="-342900" algn="just">
              <a:buFont typeface="+mj-lt"/>
              <a:buAutoNum type="arabicPeriod"/>
            </a:pPr>
            <a:r>
              <a:rPr lang="zh-CN" altLang="en-US" dirty="0">
                <a:solidFill>
                  <a:srgbClr val="4F4F4F"/>
                </a:solidFill>
              </a:rPr>
              <a:t>以满足客户价值为目标，与团队成员密切合作；</a:t>
            </a:r>
            <a:endParaRPr lang="en-US" altLang="zh-CN" dirty="0">
              <a:solidFill>
                <a:srgbClr val="4F4F4F"/>
              </a:solidFill>
            </a:endParaRPr>
          </a:p>
          <a:p>
            <a:pPr marL="342900" indent="-342900" algn="just">
              <a:buFont typeface="+mj-lt"/>
              <a:buAutoNum type="arabicPeriod"/>
            </a:pPr>
            <a:r>
              <a:rPr lang="zh-CN" altLang="en-US" dirty="0">
                <a:solidFill>
                  <a:srgbClr val="4F4F4F"/>
                </a:solidFill>
              </a:rPr>
              <a:t>充分理解产品目标及需求，尽一切可能完成目标；</a:t>
            </a:r>
            <a:endParaRPr lang="en-US" altLang="zh-CN" dirty="0">
              <a:solidFill>
                <a:srgbClr val="4F4F4F"/>
              </a:solidFill>
            </a:endParaRPr>
          </a:p>
          <a:p>
            <a:pPr marL="342900" indent="-342900" algn="just">
              <a:buFont typeface="+mj-lt"/>
              <a:buAutoNum type="arabicPeriod"/>
            </a:pPr>
            <a:r>
              <a:rPr lang="zh-CN" altLang="en-US" dirty="0">
                <a:solidFill>
                  <a:srgbClr val="4F4F4F"/>
                </a:solidFill>
              </a:rPr>
              <a:t>不断优化团队的生产过程和效率；</a:t>
            </a:r>
            <a:endParaRPr lang="en-US" altLang="zh-CN" dirty="0">
              <a:solidFill>
                <a:srgbClr val="4F4F4F"/>
              </a:solidFill>
            </a:endParaRPr>
          </a:p>
          <a:p>
            <a:pPr marL="342900" indent="-342900" algn="just">
              <a:buFont typeface="+mj-lt"/>
              <a:buAutoNum type="arabicPeriod"/>
            </a:pPr>
            <a:r>
              <a:rPr lang="zh-CN" altLang="en-US" dirty="0">
                <a:solidFill>
                  <a:srgbClr val="4F4F4F"/>
                </a:solidFill>
              </a:rPr>
              <a:t>团队是自组织的，能够寻找最适合最优的合作方式；</a:t>
            </a:r>
            <a:endParaRPr lang="en-US" altLang="zh-CN" dirty="0">
              <a:solidFill>
                <a:srgbClr val="4F4F4F"/>
              </a:solidFill>
            </a:endParaRPr>
          </a:p>
          <a:p>
            <a:pPr marL="342900" indent="-342900" algn="just">
              <a:buFont typeface="+mj-lt"/>
              <a:buAutoNum type="arabicPeriod"/>
            </a:pPr>
            <a:r>
              <a:rPr lang="zh-CN" altLang="en-US" dirty="0">
                <a:solidFill>
                  <a:srgbClr val="4F4F4F"/>
                </a:solidFill>
              </a:rPr>
              <a:t>团队和个人都能够不断的学习和成长；</a:t>
            </a:r>
            <a:endParaRPr lang="en-US" altLang="zh-CN" dirty="0">
              <a:solidFill>
                <a:srgbClr val="4F4F4F"/>
              </a:solidFill>
            </a:endParaRPr>
          </a:p>
        </p:txBody>
      </p:sp>
      <p:sp>
        <p:nvSpPr>
          <p:cNvPr id="5" name="圆角矩形 4"/>
          <p:cNvSpPr/>
          <p:nvPr/>
        </p:nvSpPr>
        <p:spPr>
          <a:xfrm>
            <a:off x="467544" y="771550"/>
            <a:ext cx="7416824" cy="1250888"/>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1" dirty="0" smtClean="0">
                <a:solidFill>
                  <a:schemeClr val="tx1"/>
                </a:solidFill>
              </a:rPr>
              <a:t>团队 </a:t>
            </a:r>
            <a:r>
              <a:rPr lang="en-US" altLang="zh-CN" b="1" dirty="0" smtClean="0">
                <a:solidFill>
                  <a:schemeClr val="tx1"/>
                </a:solidFill>
              </a:rPr>
              <a:t>Team</a:t>
            </a:r>
          </a:p>
          <a:p>
            <a:endParaRPr lang="zh-CN" altLang="en-US" b="1" dirty="0">
              <a:solidFill>
                <a:schemeClr val="tx1"/>
              </a:solidFill>
            </a:endParaRPr>
          </a:p>
          <a:p>
            <a:r>
              <a:rPr lang="zh-CN" altLang="en-US" dirty="0" smtClean="0">
                <a:solidFill>
                  <a:schemeClr val="tx1"/>
                </a:solidFill>
              </a:rPr>
              <a:t>一般为</a:t>
            </a:r>
            <a:r>
              <a:rPr lang="en-US" altLang="zh-CN" dirty="0" smtClean="0">
                <a:solidFill>
                  <a:schemeClr val="tx1"/>
                </a:solidFill>
              </a:rPr>
              <a:t>5-9</a:t>
            </a:r>
            <a:r>
              <a:rPr lang="zh-CN" altLang="en-US" dirty="0" smtClean="0">
                <a:solidFill>
                  <a:schemeClr val="tx1"/>
                </a:solidFill>
              </a:rPr>
              <a:t>人的规模，具备完整完成产品功能的人员，能够自组织的运转和进化；</a:t>
            </a:r>
            <a:endParaRPr lang="zh-CN" altLang="en-US" dirty="0">
              <a:solidFill>
                <a:schemeClr val="tx1"/>
              </a:solidFill>
            </a:endParaRPr>
          </a:p>
        </p:txBody>
      </p:sp>
    </p:spTree>
    <p:extLst>
      <p:ext uri="{BB962C8B-B14F-4D97-AF65-F5344CB8AC3E}">
        <p14:creationId xmlns:p14="http://schemas.microsoft.com/office/powerpoint/2010/main" val="26312942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755576" y="1131590"/>
            <a:ext cx="7303987" cy="3179829"/>
            <a:chOff x="755576" y="1131590"/>
            <a:chExt cx="7303987" cy="3179829"/>
          </a:xfrm>
        </p:grpSpPr>
        <p:pic>
          <p:nvPicPr>
            <p:cNvPr id="6"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131590"/>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3606479" y="4065198"/>
              <a:ext cx="954107"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8" name="TextBox 67"/>
          <p:cNvSpPr txBox="1"/>
          <p:nvPr/>
        </p:nvSpPr>
        <p:spPr>
          <a:xfrm>
            <a:off x="313069" y="58298"/>
            <a:ext cx="353885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的三大工件</a:t>
            </a:r>
          </a:p>
        </p:txBody>
      </p:sp>
      <p:grpSp>
        <p:nvGrpSpPr>
          <p:cNvPr id="16" name="组合 15"/>
          <p:cNvGrpSpPr/>
          <p:nvPr/>
        </p:nvGrpSpPr>
        <p:grpSpPr>
          <a:xfrm>
            <a:off x="107504" y="627534"/>
            <a:ext cx="8676456" cy="3927304"/>
            <a:chOff x="107504" y="627534"/>
            <a:chExt cx="8676456" cy="3927304"/>
          </a:xfrm>
        </p:grpSpPr>
        <p:grpSp>
          <p:nvGrpSpPr>
            <p:cNvPr id="15" name="组合 14"/>
            <p:cNvGrpSpPr/>
            <p:nvPr/>
          </p:nvGrpSpPr>
          <p:grpSpPr>
            <a:xfrm>
              <a:off x="107504" y="627534"/>
              <a:ext cx="8676456" cy="3927304"/>
              <a:chOff x="427777" y="-161141"/>
              <a:chExt cx="8676456" cy="3927304"/>
            </a:xfrm>
          </p:grpSpPr>
          <p:pic>
            <p:nvPicPr>
              <p:cNvPr id="12" name="图片 11"/>
              <p:cNvPicPr>
                <a:picLocks noChangeAspect="1"/>
              </p:cNvPicPr>
              <p:nvPr/>
            </p:nvPicPr>
            <p:blipFill>
              <a:blip r:embed="rId4"/>
              <a:stretch>
                <a:fillRect/>
              </a:stretch>
            </p:blipFill>
            <p:spPr>
              <a:xfrm>
                <a:off x="427777" y="-161141"/>
                <a:ext cx="8676456" cy="3927304"/>
              </a:xfrm>
              <a:prstGeom prst="rect">
                <a:avLst/>
              </a:prstGeom>
            </p:spPr>
          </p:pic>
          <p:sp>
            <p:nvSpPr>
              <p:cNvPr id="14" name="文本框 13"/>
              <p:cNvSpPr txBox="1"/>
              <p:nvPr/>
            </p:nvSpPr>
            <p:spPr>
              <a:xfrm>
                <a:off x="3851920" y="3049501"/>
                <a:ext cx="954107"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9" name="椭圆 8"/>
            <p:cNvSpPr/>
            <p:nvPr/>
          </p:nvSpPr>
          <p:spPr>
            <a:xfrm>
              <a:off x="6101916" y="2715766"/>
              <a:ext cx="1224136" cy="576064"/>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椭圆 7"/>
            <p:cNvSpPr/>
            <p:nvPr/>
          </p:nvSpPr>
          <p:spPr>
            <a:xfrm>
              <a:off x="3419872" y="2473432"/>
              <a:ext cx="1224136" cy="1944216"/>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 name="椭圆 3"/>
            <p:cNvSpPr/>
            <p:nvPr/>
          </p:nvSpPr>
          <p:spPr>
            <a:xfrm>
              <a:off x="1471339" y="2473432"/>
              <a:ext cx="1224136" cy="1944216"/>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37808405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Product Backlog</a:t>
            </a:r>
            <a:endParaRPr lang="zh-CN" altLang="en-US" sz="2000" b="1" dirty="0" smtClean="0">
              <a:solidFill>
                <a:schemeClr val="tx1">
                  <a:lumMod val="75000"/>
                  <a:lumOff val="25000"/>
                </a:schemeClr>
              </a:solidFill>
            </a:endParaRPr>
          </a:p>
        </p:txBody>
      </p:sp>
      <p:sp>
        <p:nvSpPr>
          <p:cNvPr id="2" name="矩形 1"/>
          <p:cNvSpPr/>
          <p:nvPr/>
        </p:nvSpPr>
        <p:spPr>
          <a:xfrm>
            <a:off x="467544" y="771550"/>
            <a:ext cx="6696744" cy="1938992"/>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t>产品负责人整理</a:t>
            </a:r>
            <a:r>
              <a:rPr lang="zh-CN" altLang="en-US" sz="1600" dirty="0"/>
              <a:t>和</a:t>
            </a:r>
            <a:r>
              <a:rPr lang="zh-CN" altLang="en-US" sz="1600" dirty="0" smtClean="0"/>
              <a:t>维护的需求列表，并对需求进行了粗略的估算</a:t>
            </a:r>
            <a:r>
              <a:rPr lang="en-US" altLang="zh-CN" sz="1600" dirty="0" smtClean="0"/>
              <a:t>;</a:t>
            </a:r>
          </a:p>
          <a:p>
            <a:pPr marL="285750" indent="-285750">
              <a:buFont typeface="Arial" panose="020B0604020202020204" pitchFamily="34" charset="0"/>
              <a:buChar char="•"/>
            </a:pPr>
            <a:r>
              <a:rPr lang="zh-CN" altLang="en-US" sz="1600" dirty="0" smtClean="0"/>
              <a:t>包含新</a:t>
            </a:r>
            <a:r>
              <a:rPr lang="zh-CN" altLang="en-US" sz="1600" dirty="0"/>
              <a:t>特性、改进项、缺陷修复</a:t>
            </a:r>
            <a:r>
              <a:rPr lang="zh-CN" altLang="en-US" sz="1600" dirty="0" smtClean="0"/>
              <a:t>、技术优化等；</a:t>
            </a:r>
            <a:endParaRPr lang="en-US" altLang="zh-CN" sz="1600" dirty="0" smtClean="0"/>
          </a:p>
          <a:p>
            <a:pPr marL="285750" indent="-285750">
              <a:buFont typeface="Arial" panose="020B0604020202020204" pitchFamily="34" charset="0"/>
              <a:buChar char="•"/>
            </a:pPr>
            <a:r>
              <a:rPr lang="zh-CN" altLang="en-US" sz="1600" dirty="0" smtClean="0"/>
              <a:t>是</a:t>
            </a:r>
            <a:r>
              <a:rPr lang="en-US" altLang="zh-CN" sz="1600" dirty="0" smtClean="0"/>
              <a:t>Scrum</a:t>
            </a:r>
            <a:r>
              <a:rPr lang="zh-CN" altLang="en-US" sz="1600" dirty="0" smtClean="0"/>
              <a:t>团队运转的源头；</a:t>
            </a:r>
            <a:endParaRPr lang="en-US" altLang="zh-CN" sz="1600" dirty="0" smtClean="0"/>
          </a:p>
          <a:p>
            <a:pPr marL="285750" indent="-285750">
              <a:buFont typeface="Arial" panose="020B0604020202020204" pitchFamily="34" charset="0"/>
              <a:buChar char="•"/>
            </a:pPr>
            <a:r>
              <a:rPr lang="zh-CN" altLang="en-US" sz="1600" dirty="0" smtClean="0"/>
              <a:t>需要符合</a:t>
            </a:r>
            <a:r>
              <a:rPr lang="en-US" altLang="zh-CN" sz="1600" dirty="0"/>
              <a:t>DEEP</a:t>
            </a:r>
            <a:r>
              <a:rPr lang="zh-CN" altLang="en-US" sz="1600" dirty="0" smtClean="0"/>
              <a:t>原则</a:t>
            </a:r>
            <a:endParaRPr lang="en-US" altLang="zh-CN" sz="1600" dirty="0" smtClean="0"/>
          </a:p>
          <a:p>
            <a:pPr marL="742950" lvl="1" indent="-285750">
              <a:buFont typeface="Arial" panose="020B0604020202020204" pitchFamily="34" charset="0"/>
              <a:buChar char="•"/>
            </a:pPr>
            <a:r>
              <a:rPr lang="zh-CN" altLang="en-US" sz="1400" b="1" dirty="0" smtClean="0"/>
              <a:t>适当细化的</a:t>
            </a:r>
            <a:r>
              <a:rPr lang="zh-CN" altLang="en-US" sz="1400" dirty="0" smtClean="0"/>
              <a:t>：简洁的描述清楚需求的内容，不要太详细；</a:t>
            </a:r>
            <a:endParaRPr lang="en-US" altLang="zh-CN" sz="1400" dirty="0" smtClean="0"/>
          </a:p>
          <a:p>
            <a:pPr marL="742950" lvl="1" indent="-285750">
              <a:buFont typeface="Arial" panose="020B0604020202020204" pitchFamily="34" charset="0"/>
              <a:buChar char="•"/>
            </a:pPr>
            <a:r>
              <a:rPr lang="zh-CN" altLang="en-US" sz="1400" b="1" dirty="0" smtClean="0"/>
              <a:t>涌现的</a:t>
            </a:r>
            <a:r>
              <a:rPr lang="zh-CN" altLang="en-US" sz="1400" dirty="0" smtClean="0"/>
              <a:t>：不是一次性就弄好的，故事可能增加、删除、修改；</a:t>
            </a:r>
            <a:endParaRPr lang="en-US" altLang="zh-CN" sz="1400" dirty="0" smtClean="0"/>
          </a:p>
          <a:p>
            <a:pPr marL="742950" lvl="1" indent="-285750">
              <a:buFont typeface="Arial" panose="020B0604020202020204" pitchFamily="34" charset="0"/>
              <a:buChar char="•"/>
            </a:pPr>
            <a:r>
              <a:rPr lang="zh-CN" altLang="en-US" sz="1400" b="1" dirty="0" smtClean="0"/>
              <a:t>有估算的</a:t>
            </a:r>
            <a:r>
              <a:rPr lang="zh-CN" altLang="en-US" sz="1400" dirty="0" smtClean="0"/>
              <a:t>：对故事点的大小有初步评估；</a:t>
            </a:r>
            <a:endParaRPr lang="en-US" altLang="zh-CN" sz="1400" dirty="0" smtClean="0"/>
          </a:p>
          <a:p>
            <a:pPr marL="742950" lvl="1" indent="-285750">
              <a:buFont typeface="Arial" panose="020B0604020202020204" pitchFamily="34" charset="0"/>
              <a:buChar char="•"/>
            </a:pPr>
            <a:r>
              <a:rPr lang="zh-CN" altLang="en-US" sz="1400" b="1" dirty="0" smtClean="0"/>
              <a:t>有序的</a:t>
            </a:r>
            <a:r>
              <a:rPr lang="zh-CN" altLang="en-US" sz="1400" dirty="0" smtClean="0"/>
              <a:t>：根据价值进行优先级排序，迭代中先实现高价值的内容；</a:t>
            </a:r>
            <a:endParaRPr lang="zh-CN" altLang="en-US" sz="1400" dirty="0"/>
          </a:p>
        </p:txBody>
      </p:sp>
      <p:graphicFrame>
        <p:nvGraphicFramePr>
          <p:cNvPr id="3" name="表格 2"/>
          <p:cNvGraphicFramePr>
            <a:graphicFrameLocks noGrp="1"/>
          </p:cNvGraphicFramePr>
          <p:nvPr>
            <p:extLst>
              <p:ext uri="{D42A27DB-BD31-4B8C-83A1-F6EECF244321}">
                <p14:modId xmlns:p14="http://schemas.microsoft.com/office/powerpoint/2010/main" val="2983946559"/>
              </p:ext>
            </p:extLst>
          </p:nvPr>
        </p:nvGraphicFramePr>
        <p:xfrm>
          <a:off x="803920" y="2787774"/>
          <a:ext cx="6096000" cy="2057400"/>
        </p:xfrm>
        <a:graphic>
          <a:graphicData uri="http://schemas.openxmlformats.org/drawingml/2006/table">
            <a:tbl>
              <a:tblPr firstRow="1" bandRow="1">
                <a:tableStyleId>{073A0DAA-6AF3-43AB-8588-CEC1D06C72B9}</a:tableStyleId>
              </a:tblPr>
              <a:tblGrid>
                <a:gridCol w="477984"/>
                <a:gridCol w="1417888"/>
                <a:gridCol w="648072"/>
                <a:gridCol w="576064"/>
                <a:gridCol w="1959992"/>
                <a:gridCol w="1016000"/>
              </a:tblGrid>
              <a:tr h="216024">
                <a:tc>
                  <a:txBody>
                    <a:bodyPr/>
                    <a:lstStyle/>
                    <a:p>
                      <a:r>
                        <a:rPr lang="en-US" altLang="zh-CN" sz="1200" dirty="0" smtClean="0"/>
                        <a:t>ID</a:t>
                      </a:r>
                      <a:endParaRPr lang="zh-CN" altLang="en-US" sz="1200" dirty="0"/>
                    </a:p>
                  </a:txBody>
                  <a:tcPr>
                    <a:solidFill>
                      <a:schemeClr val="tx2">
                        <a:lumMod val="75000"/>
                      </a:schemeClr>
                    </a:solidFill>
                  </a:tcPr>
                </a:tc>
                <a:tc>
                  <a:txBody>
                    <a:bodyPr/>
                    <a:lstStyle/>
                    <a:p>
                      <a:r>
                        <a:rPr lang="zh-CN" altLang="en-US" sz="1200" dirty="0" smtClean="0"/>
                        <a:t>标题</a:t>
                      </a:r>
                      <a:endParaRPr lang="zh-CN" altLang="en-US" sz="1200" dirty="0"/>
                    </a:p>
                  </a:txBody>
                  <a:tcPr>
                    <a:solidFill>
                      <a:schemeClr val="tx2">
                        <a:lumMod val="75000"/>
                      </a:schemeClr>
                    </a:solidFill>
                  </a:tcPr>
                </a:tc>
                <a:tc>
                  <a:txBody>
                    <a:bodyPr/>
                    <a:lstStyle/>
                    <a:p>
                      <a:r>
                        <a:rPr lang="zh-CN" altLang="en-US" sz="1200" dirty="0" smtClean="0"/>
                        <a:t>价值</a:t>
                      </a:r>
                      <a:endParaRPr lang="zh-CN" altLang="en-US" sz="1200" dirty="0"/>
                    </a:p>
                  </a:txBody>
                  <a:tcPr>
                    <a:solidFill>
                      <a:schemeClr val="tx2">
                        <a:lumMod val="75000"/>
                      </a:schemeClr>
                    </a:solidFill>
                  </a:tcPr>
                </a:tc>
                <a:tc>
                  <a:txBody>
                    <a:bodyPr/>
                    <a:lstStyle/>
                    <a:p>
                      <a:r>
                        <a:rPr lang="zh-CN" altLang="en-US" sz="1200" dirty="0" smtClean="0"/>
                        <a:t>大小</a:t>
                      </a:r>
                      <a:endParaRPr lang="zh-CN" altLang="en-US" sz="1200" dirty="0"/>
                    </a:p>
                  </a:txBody>
                  <a:tcPr>
                    <a:solidFill>
                      <a:schemeClr val="tx2">
                        <a:lumMod val="75000"/>
                      </a:schemeClr>
                    </a:solidFill>
                  </a:tcPr>
                </a:tc>
                <a:tc>
                  <a:txBody>
                    <a:bodyPr/>
                    <a:lstStyle/>
                    <a:p>
                      <a:r>
                        <a:rPr lang="zh-CN" altLang="en-US" sz="1200" dirty="0" smtClean="0"/>
                        <a:t>功能项</a:t>
                      </a:r>
                      <a:endParaRPr lang="zh-CN" altLang="en-US" sz="1200" dirty="0"/>
                    </a:p>
                  </a:txBody>
                  <a:tcPr>
                    <a:solidFill>
                      <a:schemeClr val="tx2">
                        <a:lumMod val="75000"/>
                      </a:schemeClr>
                    </a:solidFill>
                  </a:tcPr>
                </a:tc>
                <a:tc>
                  <a:txBody>
                    <a:bodyPr/>
                    <a:lstStyle/>
                    <a:p>
                      <a:r>
                        <a:rPr lang="zh-CN" altLang="en-US" sz="1200" dirty="0" smtClean="0"/>
                        <a:t>备注</a:t>
                      </a:r>
                      <a:endParaRPr lang="zh-CN" altLang="en-US" sz="1200" dirty="0"/>
                    </a:p>
                  </a:txBody>
                  <a:tcPr>
                    <a:solidFill>
                      <a:schemeClr val="tx2">
                        <a:lumMod val="75000"/>
                      </a:schemeClr>
                    </a:solidFill>
                  </a:tcPr>
                </a:tc>
              </a:tr>
              <a:tr h="370840">
                <a:tc>
                  <a:txBody>
                    <a:bodyPr/>
                    <a:lstStyle/>
                    <a:p>
                      <a:r>
                        <a:rPr lang="en-US" altLang="zh-CN" sz="1100" dirty="0" smtClean="0"/>
                        <a:t>1</a:t>
                      </a:r>
                      <a:endParaRPr lang="zh-CN" altLang="en-US" sz="1100" dirty="0"/>
                    </a:p>
                  </a:txBody>
                  <a:tcPr>
                    <a:solidFill>
                      <a:schemeClr val="tx2">
                        <a:lumMod val="40000"/>
                        <a:lumOff val="60000"/>
                      </a:schemeClr>
                    </a:solidFill>
                  </a:tcPr>
                </a:tc>
                <a:tc>
                  <a:txBody>
                    <a:bodyPr/>
                    <a:lstStyle/>
                    <a:p>
                      <a:r>
                        <a:rPr lang="zh-CN" altLang="en-US" sz="1100" dirty="0" smtClean="0"/>
                        <a:t>实现比赛列表展示</a:t>
                      </a:r>
                      <a:endParaRPr lang="zh-CN" altLang="en-US" sz="1100" dirty="0"/>
                    </a:p>
                  </a:txBody>
                  <a:tcPr>
                    <a:solidFill>
                      <a:schemeClr val="tx2">
                        <a:lumMod val="40000"/>
                        <a:lumOff val="60000"/>
                      </a:schemeClr>
                    </a:solidFill>
                  </a:tcPr>
                </a:tc>
                <a:tc>
                  <a:txBody>
                    <a:bodyPr/>
                    <a:lstStyle/>
                    <a:p>
                      <a:r>
                        <a:rPr lang="en-US" altLang="zh-CN" sz="1100" dirty="0" smtClean="0"/>
                        <a:t>20</a:t>
                      </a:r>
                      <a:endParaRPr lang="zh-CN" altLang="en-US" sz="1100" dirty="0"/>
                    </a:p>
                  </a:txBody>
                  <a:tcPr>
                    <a:solidFill>
                      <a:schemeClr val="tx2">
                        <a:lumMod val="40000"/>
                        <a:lumOff val="60000"/>
                      </a:schemeClr>
                    </a:solidFill>
                  </a:tcPr>
                </a:tc>
                <a:tc>
                  <a:txBody>
                    <a:bodyPr/>
                    <a:lstStyle/>
                    <a:p>
                      <a:r>
                        <a:rPr lang="en-US" altLang="zh-CN" sz="1100" dirty="0" smtClean="0"/>
                        <a:t>5</a:t>
                      </a:r>
                      <a:endParaRPr lang="zh-CN" altLang="en-US" sz="1100" dirty="0"/>
                    </a:p>
                  </a:txBody>
                  <a:tcPr>
                    <a:solidFill>
                      <a:schemeClr val="tx2">
                        <a:lumMod val="40000"/>
                        <a:lumOff val="60000"/>
                      </a:schemeClr>
                    </a:solidFill>
                  </a:tcPr>
                </a:tc>
                <a:tc>
                  <a:txBody>
                    <a:bodyPr/>
                    <a:lstStyle/>
                    <a:p>
                      <a:r>
                        <a:rPr lang="zh-CN" altLang="en-US" sz="1100" dirty="0" smtClean="0"/>
                        <a:t>用户点击比赛入口，展示出今天的比赛列表，离当前时间最近的排在前面；</a:t>
                      </a:r>
                      <a:endParaRPr lang="zh-CN" altLang="en-US" sz="1100" dirty="0"/>
                    </a:p>
                  </a:txBody>
                  <a:tcPr>
                    <a:solidFill>
                      <a:schemeClr val="tx2">
                        <a:lumMod val="40000"/>
                        <a:lumOff val="60000"/>
                      </a:schemeClr>
                    </a:solidFill>
                  </a:tcPr>
                </a:tc>
                <a:tc>
                  <a:txBody>
                    <a:bodyPr/>
                    <a:lstStyle/>
                    <a:p>
                      <a:r>
                        <a:rPr lang="zh-CN" altLang="en-US" sz="1100" dirty="0" smtClean="0"/>
                        <a:t>官方重点比赛可以优先展示；</a:t>
                      </a:r>
                      <a:endParaRPr lang="zh-CN" altLang="en-US" sz="1100" dirty="0"/>
                    </a:p>
                  </a:txBody>
                  <a:tcPr>
                    <a:solidFill>
                      <a:schemeClr val="tx2">
                        <a:lumMod val="40000"/>
                        <a:lumOff val="60000"/>
                      </a:schemeClr>
                    </a:solidFill>
                  </a:tcPr>
                </a:tc>
              </a:tr>
              <a:tr h="370840">
                <a:tc>
                  <a:txBody>
                    <a:bodyPr/>
                    <a:lstStyle/>
                    <a:p>
                      <a:r>
                        <a:rPr lang="en-US" altLang="zh-CN" sz="1100" dirty="0" smtClean="0"/>
                        <a:t>2</a:t>
                      </a:r>
                      <a:endParaRPr lang="zh-CN" altLang="en-US" sz="1100" dirty="0"/>
                    </a:p>
                  </a:txBody>
                  <a:tcPr>
                    <a:solidFill>
                      <a:schemeClr val="tx2">
                        <a:lumMod val="40000"/>
                        <a:lumOff val="60000"/>
                      </a:schemeClr>
                    </a:solidFill>
                  </a:tcPr>
                </a:tc>
                <a:tc>
                  <a:txBody>
                    <a:bodyPr/>
                    <a:lstStyle/>
                    <a:p>
                      <a:r>
                        <a:rPr lang="zh-CN" altLang="en-US" sz="1100" dirty="0" smtClean="0"/>
                        <a:t>实现比赛报名</a:t>
                      </a:r>
                      <a:endParaRPr lang="zh-CN" altLang="en-US" sz="1100" dirty="0"/>
                    </a:p>
                  </a:txBody>
                  <a:tcPr>
                    <a:solidFill>
                      <a:schemeClr val="tx2">
                        <a:lumMod val="40000"/>
                        <a:lumOff val="60000"/>
                      </a:schemeClr>
                    </a:solidFill>
                  </a:tcPr>
                </a:tc>
                <a:tc>
                  <a:txBody>
                    <a:bodyPr/>
                    <a:lstStyle/>
                    <a:p>
                      <a:r>
                        <a:rPr lang="en-US" altLang="zh-CN" sz="1100" dirty="0" smtClean="0"/>
                        <a:t>15</a:t>
                      </a:r>
                      <a:endParaRPr lang="zh-CN" altLang="en-US" sz="1100" dirty="0"/>
                    </a:p>
                  </a:txBody>
                  <a:tcPr>
                    <a:solidFill>
                      <a:schemeClr val="tx2">
                        <a:lumMod val="40000"/>
                        <a:lumOff val="60000"/>
                      </a:schemeClr>
                    </a:solidFill>
                  </a:tcPr>
                </a:tc>
                <a:tc>
                  <a:txBody>
                    <a:bodyPr/>
                    <a:lstStyle/>
                    <a:p>
                      <a:r>
                        <a:rPr lang="en-US" altLang="zh-CN" sz="1100" dirty="0" smtClean="0"/>
                        <a:t>2</a:t>
                      </a:r>
                      <a:endParaRPr lang="zh-CN" altLang="en-US" sz="1100" dirty="0"/>
                    </a:p>
                  </a:txBody>
                  <a:tcPr>
                    <a:solidFill>
                      <a:schemeClr val="tx2">
                        <a:lumMod val="40000"/>
                        <a:lumOff val="60000"/>
                      </a:schemeClr>
                    </a:solidFill>
                  </a:tcPr>
                </a:tc>
                <a:tc>
                  <a:txBody>
                    <a:bodyPr/>
                    <a:lstStyle/>
                    <a:p>
                      <a:r>
                        <a:rPr lang="zh-CN" altLang="en-US" sz="1100" dirty="0" smtClean="0"/>
                        <a:t>用户点击报名，可以根据比赛条件及用户符合的条件，进行报名；</a:t>
                      </a:r>
                      <a:endParaRPr lang="zh-CN" altLang="en-US" sz="1100" dirty="0"/>
                    </a:p>
                  </a:txBody>
                  <a:tcPr>
                    <a:solidFill>
                      <a:schemeClr val="tx2">
                        <a:lumMod val="40000"/>
                        <a:lumOff val="60000"/>
                      </a:schemeClr>
                    </a:solidFill>
                  </a:tcPr>
                </a:tc>
                <a:tc>
                  <a:txBody>
                    <a:bodyPr/>
                    <a:lstStyle/>
                    <a:p>
                      <a:endParaRPr lang="zh-CN" altLang="en-US" sz="1100" dirty="0"/>
                    </a:p>
                  </a:txBody>
                  <a:tcPr>
                    <a:solidFill>
                      <a:schemeClr val="tx2">
                        <a:lumMod val="40000"/>
                        <a:lumOff val="60000"/>
                      </a:schemeClr>
                    </a:solidFill>
                  </a:tcPr>
                </a:tc>
              </a:tr>
              <a:tr h="370840">
                <a:tc>
                  <a:txBody>
                    <a:bodyPr/>
                    <a:lstStyle/>
                    <a:p>
                      <a:r>
                        <a:rPr lang="en-US" altLang="zh-CN" sz="1100" dirty="0" smtClean="0"/>
                        <a:t>3</a:t>
                      </a:r>
                      <a:endParaRPr lang="zh-CN" altLang="en-US" sz="1100" dirty="0"/>
                    </a:p>
                  </a:txBody>
                  <a:tcPr>
                    <a:solidFill>
                      <a:schemeClr val="tx2">
                        <a:lumMod val="40000"/>
                        <a:lumOff val="60000"/>
                      </a:schemeClr>
                    </a:solidFill>
                  </a:tcPr>
                </a:tc>
                <a:tc>
                  <a:txBody>
                    <a:bodyPr/>
                    <a:lstStyle/>
                    <a:p>
                      <a:r>
                        <a:rPr lang="zh-CN" altLang="en-US" sz="1100" dirty="0" smtClean="0"/>
                        <a:t>实现比赛退赛</a:t>
                      </a:r>
                      <a:endParaRPr lang="zh-CN" altLang="en-US" sz="1100" dirty="0"/>
                    </a:p>
                  </a:txBody>
                  <a:tcPr>
                    <a:solidFill>
                      <a:schemeClr val="tx2">
                        <a:lumMod val="40000"/>
                        <a:lumOff val="60000"/>
                      </a:schemeClr>
                    </a:solidFill>
                  </a:tcPr>
                </a:tc>
                <a:tc>
                  <a:txBody>
                    <a:bodyPr/>
                    <a:lstStyle/>
                    <a:p>
                      <a:r>
                        <a:rPr lang="en-US" altLang="zh-CN" sz="1100" dirty="0" smtClean="0"/>
                        <a:t>13</a:t>
                      </a:r>
                      <a:endParaRPr lang="zh-CN" altLang="en-US" sz="1100" dirty="0"/>
                    </a:p>
                  </a:txBody>
                  <a:tcPr>
                    <a:solidFill>
                      <a:schemeClr val="tx2">
                        <a:lumMod val="40000"/>
                        <a:lumOff val="60000"/>
                      </a:schemeClr>
                    </a:solidFill>
                  </a:tcPr>
                </a:tc>
                <a:tc>
                  <a:txBody>
                    <a:bodyPr/>
                    <a:lstStyle/>
                    <a:p>
                      <a:r>
                        <a:rPr lang="en-US" altLang="zh-CN" sz="1100" dirty="0" smtClean="0"/>
                        <a:t>1</a:t>
                      </a:r>
                      <a:endParaRPr lang="zh-CN" altLang="en-US" sz="1100" dirty="0"/>
                    </a:p>
                  </a:txBody>
                  <a:tcPr>
                    <a:solidFill>
                      <a:schemeClr val="tx2">
                        <a:lumMod val="40000"/>
                        <a:lumOff val="60000"/>
                      </a:schemeClr>
                    </a:solidFill>
                  </a:tcPr>
                </a:tc>
                <a:tc>
                  <a:txBody>
                    <a:bodyPr/>
                    <a:lstStyle/>
                    <a:p>
                      <a:r>
                        <a:rPr lang="zh-CN" altLang="en-US" sz="1100" dirty="0" smtClean="0"/>
                        <a:t>未开赛时，用户点击退赛，可以退出比赛，系统退返报名费</a:t>
                      </a:r>
                      <a:endParaRPr lang="zh-CN" altLang="en-US" sz="1100" dirty="0"/>
                    </a:p>
                  </a:txBody>
                  <a:tcPr>
                    <a:solidFill>
                      <a:schemeClr val="tx2">
                        <a:lumMod val="40000"/>
                        <a:lumOff val="60000"/>
                      </a:schemeClr>
                    </a:solidFill>
                  </a:tcPr>
                </a:tc>
                <a:tc>
                  <a:txBody>
                    <a:bodyPr/>
                    <a:lstStyle/>
                    <a:p>
                      <a:r>
                        <a:rPr lang="zh-CN" altLang="en-US" sz="1100" dirty="0" smtClean="0"/>
                        <a:t>注意，存在不能退赛的比赛</a:t>
                      </a:r>
                      <a:endParaRPr lang="zh-CN" altLang="en-US" sz="1100" dirty="0"/>
                    </a:p>
                  </a:txBody>
                  <a:tcPr>
                    <a:solidFill>
                      <a:schemeClr val="tx2">
                        <a:lumMod val="40000"/>
                        <a:lumOff val="60000"/>
                      </a:schemeClr>
                    </a:solidFill>
                  </a:tcPr>
                </a:tc>
              </a:tr>
            </a:tbl>
          </a:graphicData>
        </a:graphic>
      </p:graphicFrame>
    </p:spTree>
    <p:extLst>
      <p:ext uri="{BB962C8B-B14F-4D97-AF65-F5344CB8AC3E}">
        <p14:creationId xmlns:p14="http://schemas.microsoft.com/office/powerpoint/2010/main" val="322359896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 calcmode="lin" valueType="num">
                                      <p:cBhvr additive="base">
                                        <p:cTn id="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anim calcmode="lin" valueType="num">
                                      <p:cBhvr additive="base">
                                        <p:cTn id="1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 calcmode="lin" valueType="num">
                                      <p:cBhvr additive="base">
                                        <p:cTn id="1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anim calcmode="lin" valueType="num">
                                      <p:cBhvr additive="base">
                                        <p:cTn id="1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0770" y="-164554"/>
            <a:ext cx="7783638" cy="5308054"/>
          </a:xfrm>
          <a:prstGeom prst="rect">
            <a:avLst/>
          </a:prstGeom>
        </p:spPr>
      </p:pic>
      <p:sp>
        <p:nvSpPr>
          <p:cNvPr id="3" name="矩形 2"/>
          <p:cNvSpPr/>
          <p:nvPr/>
        </p:nvSpPr>
        <p:spPr>
          <a:xfrm>
            <a:off x="2168543" y="1447493"/>
            <a:ext cx="4572000" cy="2062103"/>
          </a:xfrm>
          <a:prstGeom prst="rect">
            <a:avLst/>
          </a:prstGeom>
        </p:spPr>
        <p:txBody>
          <a:bodyPr>
            <a:spAutoFit/>
          </a:bodyPr>
          <a:lstStyle/>
          <a:p>
            <a:r>
              <a:rPr lang="zh-CN" altLang="en-US" sz="1400" dirty="0" smtClean="0">
                <a:solidFill>
                  <a:srgbClr val="000000"/>
                </a:solidFill>
                <a:latin typeface="微软雅黑" panose="020B0503020204020204" pitchFamily="34" charset="-122"/>
                <a:ea typeface="微软雅黑" panose="020B0503020204020204" pitchFamily="34" charset="-122"/>
              </a:rPr>
              <a:t>我们正在通过自身的实践揭示更好的软件开发方法，并且帮助其他人使用它。</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r>
              <a:rPr lang="zh-CN" altLang="en-US" sz="1400" dirty="0" smtClean="0">
                <a:solidFill>
                  <a:srgbClr val="000000"/>
                </a:solidFill>
                <a:latin typeface="微软雅黑" panose="020B0503020204020204" pitchFamily="34" charset="-122"/>
                <a:ea typeface="微软雅黑" panose="020B0503020204020204" pitchFamily="34" charset="-122"/>
              </a:rPr>
              <a:t>经由</a:t>
            </a:r>
            <a:r>
              <a:rPr lang="zh-CN" altLang="en-US" sz="1400" dirty="0">
                <a:solidFill>
                  <a:srgbClr val="000000"/>
                </a:solidFill>
                <a:latin typeface="微软雅黑" panose="020B0503020204020204" pitchFamily="34" charset="-122"/>
                <a:ea typeface="微软雅黑" panose="020B0503020204020204" pitchFamily="34" charset="-122"/>
              </a:rPr>
              <a:t>这项工作，我们形成了如下价值观</a:t>
            </a:r>
            <a:r>
              <a:rPr lang="zh-CN" altLang="en-US" sz="1400" dirty="0" smtClean="0">
                <a:solidFill>
                  <a:srgbClr val="000000"/>
                </a:solidFill>
                <a:latin typeface="微软雅黑" panose="020B0503020204020204" pitchFamily="34" charset="-122"/>
                <a:ea typeface="微软雅黑" panose="020B0503020204020204" pitchFamily="34" charset="-122"/>
              </a:rPr>
              <a:t>：</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endParaRPr lang="zh-CN" altLang="en-US" sz="1400" dirty="0">
              <a:solidFill>
                <a:srgbClr val="000000"/>
              </a:solidFill>
              <a:latin typeface="微软雅黑" panose="020B0503020204020204" pitchFamily="34" charset="-122"/>
              <a:ea typeface="微软雅黑" panose="020B0503020204020204" pitchFamily="34" charset="-122"/>
            </a:endParaRPr>
          </a:p>
          <a:p>
            <a:pPr algn="ctr"/>
            <a:r>
              <a:rPr lang="zh-CN" altLang="en-US" dirty="0">
                <a:solidFill>
                  <a:srgbClr val="000000"/>
                </a:solidFill>
                <a:latin typeface="微软雅黑" panose="020B0503020204020204" pitchFamily="34" charset="-122"/>
                <a:ea typeface="微软雅黑" panose="020B0503020204020204" pitchFamily="34" charset="-122"/>
              </a:rPr>
              <a:t>个体与</a:t>
            </a:r>
            <a:r>
              <a:rPr lang="zh-CN" altLang="en-US" dirty="0" smtClean="0">
                <a:solidFill>
                  <a:srgbClr val="000000"/>
                </a:solidFill>
                <a:latin typeface="微软雅黑" panose="020B0503020204020204" pitchFamily="34" charset="-122"/>
                <a:ea typeface="微软雅黑" panose="020B0503020204020204" pitchFamily="34" charset="-122"/>
              </a:rPr>
              <a:t>交互 胜于 过程</a:t>
            </a:r>
            <a:r>
              <a:rPr lang="zh-CN" altLang="en-US" dirty="0">
                <a:solidFill>
                  <a:srgbClr val="000000"/>
                </a:solidFill>
                <a:latin typeface="微软雅黑" panose="020B0503020204020204" pitchFamily="34" charset="-122"/>
                <a:ea typeface="微软雅黑" panose="020B0503020204020204" pitchFamily="34" charset="-122"/>
              </a:rPr>
              <a:t>和工具</a:t>
            </a:r>
          </a:p>
          <a:p>
            <a:pPr algn="ctr"/>
            <a:r>
              <a:rPr lang="zh-CN" altLang="en-US" dirty="0">
                <a:solidFill>
                  <a:srgbClr val="000000"/>
                </a:solidFill>
                <a:latin typeface="微软雅黑" panose="020B0503020204020204" pitchFamily="34" charset="-122"/>
                <a:ea typeface="微软雅黑" panose="020B0503020204020204" pitchFamily="34" charset="-122"/>
              </a:rPr>
              <a:t>可用的</a:t>
            </a:r>
            <a:r>
              <a:rPr lang="zh-CN" altLang="en-US" dirty="0" smtClean="0">
                <a:solidFill>
                  <a:srgbClr val="000000"/>
                </a:solidFill>
                <a:latin typeface="微软雅黑" panose="020B0503020204020204" pitchFamily="34" charset="-122"/>
                <a:ea typeface="微软雅黑" panose="020B0503020204020204" pitchFamily="34" charset="-122"/>
              </a:rPr>
              <a:t>软件 胜于 完备</a:t>
            </a:r>
            <a:r>
              <a:rPr lang="zh-CN" altLang="en-US" dirty="0">
                <a:solidFill>
                  <a:srgbClr val="000000"/>
                </a:solidFill>
                <a:latin typeface="微软雅黑" panose="020B0503020204020204" pitchFamily="34" charset="-122"/>
                <a:ea typeface="微软雅黑" panose="020B0503020204020204" pitchFamily="34" charset="-122"/>
              </a:rPr>
              <a:t>的文档</a:t>
            </a:r>
          </a:p>
          <a:p>
            <a:pPr algn="ctr"/>
            <a:r>
              <a:rPr lang="zh-CN" altLang="en-US" dirty="0">
                <a:solidFill>
                  <a:srgbClr val="000000"/>
                </a:solidFill>
                <a:latin typeface="微软雅黑" panose="020B0503020204020204" pitchFamily="34" charset="-122"/>
                <a:ea typeface="微软雅黑" panose="020B0503020204020204" pitchFamily="34" charset="-122"/>
              </a:rPr>
              <a:t>客户</a:t>
            </a:r>
            <a:r>
              <a:rPr lang="zh-CN" altLang="en-US" dirty="0" smtClean="0">
                <a:solidFill>
                  <a:srgbClr val="000000"/>
                </a:solidFill>
                <a:latin typeface="微软雅黑" panose="020B0503020204020204" pitchFamily="34" charset="-122"/>
                <a:ea typeface="微软雅黑" panose="020B0503020204020204" pitchFamily="34" charset="-122"/>
              </a:rPr>
              <a:t>协作 胜于 合同</a:t>
            </a:r>
            <a:r>
              <a:rPr lang="zh-CN" altLang="en-US" dirty="0">
                <a:solidFill>
                  <a:srgbClr val="000000"/>
                </a:solidFill>
                <a:latin typeface="微软雅黑" panose="020B0503020204020204" pitchFamily="34" charset="-122"/>
                <a:ea typeface="微软雅黑" panose="020B0503020204020204" pitchFamily="34" charset="-122"/>
              </a:rPr>
              <a:t>谈判</a:t>
            </a:r>
          </a:p>
          <a:p>
            <a:pPr algn="ctr"/>
            <a:r>
              <a:rPr lang="zh-CN" altLang="en-US" dirty="0">
                <a:solidFill>
                  <a:srgbClr val="000000"/>
                </a:solidFill>
                <a:latin typeface="微软雅黑" panose="020B0503020204020204" pitchFamily="34" charset="-122"/>
                <a:ea typeface="微软雅黑" panose="020B0503020204020204" pitchFamily="34" charset="-122"/>
              </a:rPr>
              <a:t>响应</a:t>
            </a:r>
            <a:r>
              <a:rPr lang="zh-CN" altLang="en-US" dirty="0" smtClean="0">
                <a:solidFill>
                  <a:srgbClr val="000000"/>
                </a:solidFill>
                <a:latin typeface="微软雅黑" panose="020B0503020204020204" pitchFamily="34" charset="-122"/>
                <a:ea typeface="微软雅黑" panose="020B0503020204020204" pitchFamily="34" charset="-122"/>
              </a:rPr>
              <a:t>变化 胜于 遵循</a:t>
            </a:r>
            <a:r>
              <a:rPr lang="zh-CN" altLang="en-US" dirty="0">
                <a:solidFill>
                  <a:srgbClr val="000000"/>
                </a:solidFill>
                <a:latin typeface="微软雅黑" panose="020B0503020204020204" pitchFamily="34" charset="-122"/>
                <a:ea typeface="微软雅黑" panose="020B0503020204020204" pitchFamily="34" charset="-122"/>
              </a:rPr>
              <a:t>计划</a:t>
            </a:r>
            <a:endParaRPr lang="zh-CN" altLang="en-US" dirty="0"/>
          </a:p>
        </p:txBody>
      </p:sp>
      <p:sp>
        <p:nvSpPr>
          <p:cNvPr id="4" name="矩形 3"/>
          <p:cNvSpPr/>
          <p:nvPr/>
        </p:nvSpPr>
        <p:spPr>
          <a:xfrm>
            <a:off x="2178128" y="3654367"/>
            <a:ext cx="4572000" cy="523220"/>
          </a:xfrm>
          <a:prstGeom prst="rect">
            <a:avLst/>
          </a:prstGeom>
        </p:spPr>
        <p:txBody>
          <a:bodyPr>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也就是说</a:t>
            </a:r>
            <a:r>
              <a:rPr lang="zh-CN" altLang="en-US" sz="1400" dirty="0" smtClean="0">
                <a:solidFill>
                  <a:srgbClr val="000000"/>
                </a:solidFill>
                <a:latin typeface="微软雅黑" panose="020B0503020204020204" pitchFamily="34" charset="-122"/>
                <a:ea typeface="微软雅黑" panose="020B0503020204020204" pitchFamily="34" charset="-122"/>
              </a:rPr>
              <a:t>，我们认可右侧事项的价值，但我们</a:t>
            </a:r>
            <a:r>
              <a:rPr lang="zh-CN" altLang="en-US" sz="1400" dirty="0">
                <a:solidFill>
                  <a:srgbClr val="000000"/>
                </a:solidFill>
                <a:latin typeface="微软雅黑" panose="020B0503020204020204" pitchFamily="34" charset="-122"/>
                <a:ea typeface="微软雅黑" panose="020B0503020204020204" pitchFamily="34" charset="-122"/>
              </a:rPr>
              <a:t>认为</a:t>
            </a:r>
            <a:r>
              <a:rPr lang="zh-CN" altLang="en-US" sz="1400" dirty="0" smtClean="0">
                <a:solidFill>
                  <a:srgbClr val="000000"/>
                </a:solidFill>
                <a:latin typeface="微软雅黑" panose="020B0503020204020204" pitchFamily="34" charset="-122"/>
                <a:ea typeface="微软雅黑" panose="020B0503020204020204" pitchFamily="34" charset="-122"/>
              </a:rPr>
              <a:t>左侧事项会更加重要。</a:t>
            </a:r>
            <a:endParaRPr lang="zh-CN" altLang="en-US" sz="1400"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3491880" y="839576"/>
            <a:ext cx="1415772" cy="535531"/>
          </a:xfrm>
          <a:prstGeom prst="rect">
            <a:avLst/>
          </a:prstGeom>
        </p:spPr>
        <p:txBody>
          <a:bodyPr wrap="none">
            <a:spAutoFit/>
          </a:bodyPr>
          <a:lstStyle/>
          <a:p>
            <a:pPr>
              <a:lnSpc>
                <a:spcPct val="120000"/>
              </a:lnSpc>
            </a:pPr>
            <a:r>
              <a:rPr lang="zh-CN" altLang="en-US" sz="2400" b="1" dirty="0">
                <a:solidFill>
                  <a:schemeClr val="tx1">
                    <a:lumMod val="75000"/>
                    <a:lumOff val="25000"/>
                  </a:schemeClr>
                </a:solidFill>
              </a:rPr>
              <a:t>敏捷宣言</a:t>
            </a:r>
          </a:p>
        </p:txBody>
      </p:sp>
    </p:spTree>
    <p:extLst>
      <p:ext uri="{BB962C8B-B14F-4D97-AF65-F5344CB8AC3E}">
        <p14:creationId xmlns:p14="http://schemas.microsoft.com/office/powerpoint/2010/main" val="412876148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Sprin</a:t>
            </a:r>
            <a:r>
              <a:rPr lang="en-US" altLang="zh-CN" sz="2000" b="1" dirty="0">
                <a:solidFill>
                  <a:schemeClr val="tx1">
                    <a:lumMod val="75000"/>
                    <a:lumOff val="25000"/>
                  </a:schemeClr>
                </a:solidFill>
              </a:rPr>
              <a:t>t</a:t>
            </a:r>
            <a:r>
              <a:rPr lang="en-US" altLang="zh-CN" sz="2000" b="1" dirty="0" smtClean="0">
                <a:solidFill>
                  <a:schemeClr val="tx1">
                    <a:lumMod val="75000"/>
                    <a:lumOff val="25000"/>
                  </a:schemeClr>
                </a:solidFill>
              </a:rPr>
              <a:t> Backlog</a:t>
            </a:r>
            <a:endParaRPr lang="zh-CN" altLang="en-US" sz="2000" b="1" dirty="0" smtClean="0">
              <a:solidFill>
                <a:schemeClr val="tx1">
                  <a:lumMod val="75000"/>
                  <a:lumOff val="25000"/>
                </a:schemeClr>
              </a:solidFill>
            </a:endParaRPr>
          </a:p>
        </p:txBody>
      </p:sp>
      <p:sp>
        <p:nvSpPr>
          <p:cNvPr id="2" name="矩形 1"/>
          <p:cNvSpPr/>
          <p:nvPr/>
        </p:nvSpPr>
        <p:spPr>
          <a:xfrm>
            <a:off x="467544" y="897265"/>
            <a:ext cx="6192688" cy="1077218"/>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t>在迭代计划会议上，</a:t>
            </a:r>
            <a:r>
              <a:rPr lang="en-US" altLang="zh-CN" sz="1600" dirty="0" smtClean="0"/>
              <a:t>PO</a:t>
            </a:r>
            <a:r>
              <a:rPr lang="zh-CN" altLang="en-US" sz="1600" dirty="0" smtClean="0"/>
              <a:t>，</a:t>
            </a:r>
            <a:r>
              <a:rPr lang="en-US" altLang="zh-CN" sz="1600" dirty="0" smtClean="0"/>
              <a:t>Scrum Master, </a:t>
            </a:r>
            <a:r>
              <a:rPr lang="zh-CN" altLang="en-US" sz="1600" dirty="0" smtClean="0"/>
              <a:t>开发团队共同决定；</a:t>
            </a:r>
            <a:endParaRPr lang="en-US" altLang="zh-CN" sz="1600" dirty="0" smtClean="0"/>
          </a:p>
          <a:p>
            <a:pPr marL="285750" indent="-285750">
              <a:buFont typeface="Arial" panose="020B0604020202020204" pitchFamily="34" charset="0"/>
              <a:buChar char="•"/>
            </a:pPr>
            <a:r>
              <a:rPr lang="zh-CN" altLang="en-US" sz="1600" dirty="0" smtClean="0"/>
              <a:t>根据团队速率，选择优先级高的内容；</a:t>
            </a:r>
            <a:endParaRPr lang="en-US" altLang="zh-CN" sz="1600" dirty="0" smtClean="0"/>
          </a:p>
          <a:p>
            <a:pPr marL="285750" indent="-285750">
              <a:buFont typeface="Arial" panose="020B0604020202020204" pitchFamily="34" charset="0"/>
              <a:buChar char="•"/>
            </a:pPr>
            <a:r>
              <a:rPr lang="zh-CN" altLang="en-US" sz="1600" dirty="0" smtClean="0"/>
              <a:t>团队将需求项再拆分成具体任务，每个人领取自己的任务；</a:t>
            </a:r>
            <a:endParaRPr lang="en-US" altLang="zh-CN" sz="1600" dirty="0" smtClean="0"/>
          </a:p>
          <a:p>
            <a:pPr marL="285750" indent="-285750">
              <a:buFont typeface="Arial" panose="020B0604020202020204" pitchFamily="34" charset="0"/>
              <a:buChar char="•"/>
            </a:pPr>
            <a:r>
              <a:rPr lang="zh-CN" altLang="en-US" sz="1600" dirty="0" smtClean="0"/>
              <a:t>通过燃尽图来监控每个迭代的任务完成情况；</a:t>
            </a:r>
            <a:endParaRPr lang="zh-CN" altLang="en-US" sz="1600" dirty="0"/>
          </a:p>
        </p:txBody>
      </p:sp>
      <p:pic>
        <p:nvPicPr>
          <p:cNvPr id="2049" name="Picture 1" descr="C://Users/howarddai/AppData/Local/YNote/data/qq0D6A11340CD9D498CA166368AB66A753/bdc4354776a141a4884082403603d0ca/5649f44f4d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2211710"/>
            <a:ext cx="3265009" cy="2422426"/>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4617003" y="2211710"/>
            <a:ext cx="4086458" cy="2434669"/>
          </a:xfrm>
          <a:prstGeom prst="rect">
            <a:avLst/>
          </a:prstGeom>
        </p:spPr>
      </p:pic>
    </p:spTree>
    <p:extLst>
      <p:ext uri="{BB962C8B-B14F-4D97-AF65-F5344CB8AC3E}">
        <p14:creationId xmlns:p14="http://schemas.microsoft.com/office/powerpoint/2010/main" val="15400883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49"/>
                                        </p:tgtEl>
                                        <p:attrNameLst>
                                          <p:attrName>style.visibility</p:attrName>
                                        </p:attrNameLst>
                                      </p:cBhvr>
                                      <p:to>
                                        <p:strVal val="visible"/>
                                      </p:to>
                                    </p:set>
                                    <p:anim calcmode="lin" valueType="num">
                                      <p:cBhvr additive="base">
                                        <p:cTn id="7" dur="500" fill="hold"/>
                                        <p:tgtEl>
                                          <p:spTgt spid="2049"/>
                                        </p:tgtEl>
                                        <p:attrNameLst>
                                          <p:attrName>ppt_x</p:attrName>
                                        </p:attrNameLst>
                                      </p:cBhvr>
                                      <p:tavLst>
                                        <p:tav tm="0">
                                          <p:val>
                                            <p:strVal val="#ppt_x"/>
                                          </p:val>
                                        </p:tav>
                                        <p:tav tm="100000">
                                          <p:val>
                                            <p:strVal val="#ppt_x"/>
                                          </p:val>
                                        </p:tav>
                                      </p:tavLst>
                                    </p:anim>
                                    <p:anim calcmode="lin" valueType="num">
                                      <p:cBhvr additive="base">
                                        <p:cTn id="8" dur="500" fill="hold"/>
                                        <p:tgtEl>
                                          <p:spTgt spid="20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30374"/>
          </a:xfrm>
          <a:prstGeom prst="rect">
            <a:avLst/>
          </a:prstGeom>
          <a:noFill/>
        </p:spPr>
        <p:txBody>
          <a:bodyPr wrap="square" rtlCol="0">
            <a:spAutoFit/>
          </a:bodyPr>
          <a:lstStyle/>
          <a:p>
            <a:pPr>
              <a:lnSpc>
                <a:spcPct val="120000"/>
              </a:lnSpc>
            </a:pPr>
            <a:r>
              <a:rPr lang="en-US" altLang="zh-CN" sz="2000" b="1" dirty="0">
                <a:solidFill>
                  <a:schemeClr val="tx1">
                    <a:lumMod val="75000"/>
                    <a:lumOff val="25000"/>
                  </a:schemeClr>
                </a:solidFill>
              </a:rPr>
              <a:t>Product </a:t>
            </a:r>
            <a:r>
              <a:rPr lang="en-US" altLang="zh-CN" sz="2000" b="1" dirty="0" smtClean="0">
                <a:solidFill>
                  <a:schemeClr val="tx1">
                    <a:lumMod val="75000"/>
                    <a:lumOff val="25000"/>
                  </a:schemeClr>
                </a:solidFill>
              </a:rPr>
              <a:t>Increment</a:t>
            </a:r>
            <a:endParaRPr lang="zh-CN" altLang="en-US" sz="2000" b="1" dirty="0">
              <a:solidFill>
                <a:schemeClr val="tx1">
                  <a:lumMod val="75000"/>
                  <a:lumOff val="25000"/>
                </a:schemeClr>
              </a:solidFill>
            </a:endParaRPr>
          </a:p>
        </p:txBody>
      </p:sp>
      <p:sp>
        <p:nvSpPr>
          <p:cNvPr id="2" name="矩形 1"/>
          <p:cNvSpPr/>
          <p:nvPr/>
        </p:nvSpPr>
        <p:spPr>
          <a:xfrm>
            <a:off x="467544" y="897265"/>
            <a:ext cx="6192688" cy="1077218"/>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t>产品增量是每次迭代及之前迭代完成的功能的总和；</a:t>
            </a:r>
            <a:endParaRPr lang="en-US" altLang="zh-CN" sz="1600" dirty="0" smtClean="0"/>
          </a:p>
          <a:p>
            <a:pPr marL="285750" indent="-285750">
              <a:buFont typeface="Arial" panose="020B0604020202020204" pitchFamily="34" charset="0"/>
              <a:buChar char="•"/>
            </a:pPr>
            <a:r>
              <a:rPr lang="zh-CN" altLang="en-US" sz="1600" dirty="0" smtClean="0"/>
              <a:t>每次迭代需要提交的是可以单独运行并被检验的软件；</a:t>
            </a:r>
            <a:endParaRPr lang="en-US" altLang="zh-CN" sz="1600" dirty="0" smtClean="0"/>
          </a:p>
          <a:p>
            <a:pPr marL="285750" indent="-285750">
              <a:buFont typeface="Arial" panose="020B0604020202020204" pitchFamily="34" charset="0"/>
              <a:buChar char="•"/>
            </a:pPr>
            <a:r>
              <a:rPr lang="zh-CN" altLang="en-US" sz="1600" dirty="0" smtClean="0"/>
              <a:t>产品</a:t>
            </a:r>
            <a:r>
              <a:rPr lang="zh-CN" altLang="en-US" sz="1600" dirty="0"/>
              <a:t>增量必须满足 </a:t>
            </a:r>
            <a:r>
              <a:rPr lang="en-US" altLang="zh-CN" sz="1600" dirty="0"/>
              <a:t>Scrum </a:t>
            </a:r>
            <a:r>
              <a:rPr lang="zh-CN" altLang="en-US" sz="1600" dirty="0"/>
              <a:t>团队</a:t>
            </a:r>
            <a:r>
              <a:rPr lang="zh-CN" altLang="en-US" sz="1600" dirty="0" smtClean="0"/>
              <a:t>对“完成”标准的定义；</a:t>
            </a:r>
            <a:endParaRPr lang="en-US" altLang="zh-CN" sz="1600" dirty="0" smtClean="0"/>
          </a:p>
          <a:p>
            <a:pPr marL="285750" indent="-285750">
              <a:buFont typeface="Arial" panose="020B0604020202020204" pitchFamily="34" charset="0"/>
              <a:buChar char="•"/>
            </a:pPr>
            <a:r>
              <a:rPr lang="zh-CN" altLang="en-US" sz="1600" dirty="0" smtClean="0"/>
              <a:t>每次增量都是产品向版本或是目标又靠近了一步；</a:t>
            </a:r>
            <a:endParaRPr lang="zh-CN" altLang="en-US" sz="1600" dirty="0"/>
          </a:p>
        </p:txBody>
      </p:sp>
      <p:grpSp>
        <p:nvGrpSpPr>
          <p:cNvPr id="5" name="组合 4"/>
          <p:cNvGrpSpPr/>
          <p:nvPr/>
        </p:nvGrpSpPr>
        <p:grpSpPr>
          <a:xfrm>
            <a:off x="755576" y="2283718"/>
            <a:ext cx="7171612" cy="2455084"/>
            <a:chOff x="755576" y="2283718"/>
            <a:chExt cx="7171612" cy="2455084"/>
          </a:xfrm>
        </p:grpSpPr>
        <p:pic>
          <p:nvPicPr>
            <p:cNvPr id="3" name="图片 2"/>
            <p:cNvPicPr>
              <a:picLocks noChangeAspect="1"/>
            </p:cNvPicPr>
            <p:nvPr/>
          </p:nvPicPr>
          <p:blipFill>
            <a:blip r:embed="rId3"/>
            <a:stretch>
              <a:fillRect/>
            </a:stretch>
          </p:blipFill>
          <p:spPr>
            <a:xfrm>
              <a:off x="4788024" y="2283718"/>
              <a:ext cx="3139164" cy="2455084"/>
            </a:xfrm>
            <a:prstGeom prst="rect">
              <a:avLst/>
            </a:prstGeom>
          </p:spPr>
        </p:pic>
        <p:pic>
          <p:nvPicPr>
            <p:cNvPr id="4" name="图片 3"/>
            <p:cNvPicPr>
              <a:picLocks noChangeAspect="1"/>
            </p:cNvPicPr>
            <p:nvPr/>
          </p:nvPicPr>
          <p:blipFill>
            <a:blip r:embed="rId4"/>
            <a:stretch>
              <a:fillRect/>
            </a:stretch>
          </p:blipFill>
          <p:spPr>
            <a:xfrm>
              <a:off x="755576" y="3075806"/>
              <a:ext cx="2185793" cy="1345104"/>
            </a:xfrm>
            <a:prstGeom prst="rect">
              <a:avLst/>
            </a:prstGeom>
          </p:spPr>
        </p:pic>
        <p:cxnSp>
          <p:nvCxnSpPr>
            <p:cNvPr id="7" name="直接箭头连接符 6"/>
            <p:cNvCxnSpPr/>
            <p:nvPr/>
          </p:nvCxnSpPr>
          <p:spPr>
            <a:xfrm>
              <a:off x="3347864" y="3867894"/>
              <a:ext cx="1080120" cy="0"/>
            </a:xfrm>
            <a:prstGeom prst="straightConnector1">
              <a:avLst/>
            </a:prstGeom>
            <a:ln w="76200">
              <a:solidFill>
                <a:srgbClr val="0070C0"/>
              </a:solidFill>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4115796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a:t>
            </a:r>
            <a:r>
              <a:rPr lang="en-US" altLang="zh-CN" sz="2000" b="1" dirty="0" smtClean="0">
                <a:solidFill>
                  <a:schemeClr val="tx1">
                    <a:lumMod val="75000"/>
                    <a:lumOff val="25000"/>
                  </a:schemeClr>
                </a:solidFill>
              </a:rPr>
              <a:t>5</a:t>
            </a:r>
            <a:r>
              <a:rPr lang="zh-CN" altLang="en-US" sz="2000" b="1" dirty="0" smtClean="0">
                <a:solidFill>
                  <a:schemeClr val="tx1">
                    <a:lumMod val="75000"/>
                    <a:lumOff val="25000"/>
                  </a:schemeClr>
                </a:solidFill>
              </a:rPr>
              <a:t>个重要活动</a:t>
            </a:r>
            <a:endParaRPr lang="zh-CN" altLang="en-US" sz="2000" b="1" dirty="0">
              <a:solidFill>
                <a:schemeClr val="tx1">
                  <a:lumMod val="75000"/>
                  <a:lumOff val="25000"/>
                </a:schemeClr>
              </a:solidFill>
            </a:endParaRPr>
          </a:p>
        </p:txBody>
      </p:sp>
      <p:pic>
        <p:nvPicPr>
          <p:cNvPr id="5" name="图片 4"/>
          <p:cNvPicPr>
            <a:picLocks noChangeAspect="1"/>
          </p:cNvPicPr>
          <p:nvPr/>
        </p:nvPicPr>
        <p:blipFill>
          <a:blip r:embed="rId3"/>
          <a:stretch>
            <a:fillRect/>
          </a:stretch>
        </p:blipFill>
        <p:spPr>
          <a:xfrm>
            <a:off x="611560" y="623316"/>
            <a:ext cx="7704856" cy="4520183"/>
          </a:xfrm>
          <a:prstGeom prst="rect">
            <a:avLst/>
          </a:prstGeom>
        </p:spPr>
      </p:pic>
      <p:sp>
        <p:nvSpPr>
          <p:cNvPr id="9" name="椭圆 8"/>
          <p:cNvSpPr/>
          <p:nvPr/>
        </p:nvSpPr>
        <p:spPr>
          <a:xfrm>
            <a:off x="2051720" y="2211710"/>
            <a:ext cx="576064" cy="868782"/>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椭圆 9"/>
          <p:cNvSpPr/>
          <p:nvPr/>
        </p:nvSpPr>
        <p:spPr>
          <a:xfrm>
            <a:off x="3491880" y="3651870"/>
            <a:ext cx="576064" cy="868782"/>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3995936" y="3080492"/>
            <a:ext cx="1296144" cy="643386"/>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a:off x="7164288" y="3212067"/>
            <a:ext cx="1008112" cy="571378"/>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椭圆 12"/>
          <p:cNvSpPr/>
          <p:nvPr/>
        </p:nvSpPr>
        <p:spPr>
          <a:xfrm>
            <a:off x="7164288" y="4371950"/>
            <a:ext cx="1224136" cy="576064"/>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25125555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a:t>
            </a:r>
            <a:r>
              <a:rPr lang="en-US" altLang="zh-CN" sz="2000" b="1" dirty="0" smtClean="0">
                <a:solidFill>
                  <a:schemeClr val="tx1">
                    <a:lumMod val="75000"/>
                    <a:lumOff val="25000"/>
                  </a:schemeClr>
                </a:solidFill>
              </a:rPr>
              <a:t>5</a:t>
            </a:r>
            <a:r>
              <a:rPr lang="zh-CN" altLang="en-US" sz="2000" b="1" dirty="0" smtClean="0">
                <a:solidFill>
                  <a:schemeClr val="tx1">
                    <a:lumMod val="75000"/>
                    <a:lumOff val="25000"/>
                  </a:schemeClr>
                </a:solidFill>
              </a:rPr>
              <a:t>个核心价值观</a:t>
            </a:r>
            <a:endParaRPr lang="zh-CN" altLang="en-US" sz="2000" b="1" dirty="0">
              <a:solidFill>
                <a:schemeClr val="tx1">
                  <a:lumMod val="75000"/>
                  <a:lumOff val="25000"/>
                </a:schemeClr>
              </a:solidFill>
            </a:endParaRPr>
          </a:p>
        </p:txBody>
      </p:sp>
      <p:grpSp>
        <p:nvGrpSpPr>
          <p:cNvPr id="13" name="组合 12"/>
          <p:cNvGrpSpPr/>
          <p:nvPr/>
        </p:nvGrpSpPr>
        <p:grpSpPr>
          <a:xfrm>
            <a:off x="683568" y="915566"/>
            <a:ext cx="7200800" cy="584775"/>
            <a:chOff x="683568" y="915566"/>
            <a:chExt cx="7200800" cy="584775"/>
          </a:xfrm>
        </p:grpSpPr>
        <p:sp>
          <p:nvSpPr>
            <p:cNvPr id="2" name="矩形 1"/>
            <p:cNvSpPr/>
            <p:nvPr/>
          </p:nvSpPr>
          <p:spPr>
            <a:xfrm>
              <a:off x="683568" y="943211"/>
              <a:ext cx="7200800" cy="338554"/>
            </a:xfrm>
            <a:prstGeom prst="rect">
              <a:avLst/>
            </a:prstGeom>
          </p:spPr>
          <p:txBody>
            <a:bodyPr wrap="square">
              <a:spAutoFit/>
            </a:bodyPr>
            <a:lstStyle/>
            <a:p>
              <a:pPr marL="285750" indent="-285750">
                <a:buFont typeface="Arial" panose="020B0604020202020204" pitchFamily="34" charset="0"/>
                <a:buChar char="•"/>
              </a:pPr>
              <a:r>
                <a:rPr lang="zh-CN" altLang="en-US" sz="1600" b="1" dirty="0" smtClean="0">
                  <a:solidFill>
                    <a:srgbClr val="000000"/>
                  </a:solidFill>
                  <a:latin typeface="Helvetica" panose="020B0604020202020204" pitchFamily="34" charset="0"/>
                </a:rPr>
                <a:t>承诺</a:t>
              </a:r>
              <a:r>
                <a:rPr lang="zh-CN" altLang="en-US" sz="1600" b="1" dirty="0">
                  <a:solidFill>
                    <a:srgbClr val="000000"/>
                  </a:solidFill>
                  <a:latin typeface="Helvetica" panose="020B0604020202020204" pitchFamily="34" charset="0"/>
                </a:rPr>
                <a:t>（</a:t>
              </a:r>
              <a:r>
                <a:rPr lang="en-US" altLang="zh-CN" sz="1600" b="1" dirty="0">
                  <a:solidFill>
                    <a:srgbClr val="000000"/>
                  </a:solidFill>
                  <a:latin typeface="Helvetica" panose="020B0604020202020204" pitchFamily="34" charset="0"/>
                </a:rPr>
                <a:t>Commitment</a:t>
              </a:r>
              <a:r>
                <a:rPr lang="zh-CN" altLang="en-US" sz="1600" b="1" dirty="0" smtClean="0">
                  <a:solidFill>
                    <a:srgbClr val="000000"/>
                  </a:solidFill>
                  <a:latin typeface="Helvetica" panose="020B0604020202020204" pitchFamily="34" charset="0"/>
                </a:rPr>
                <a:t>）</a:t>
              </a:r>
              <a:endParaRPr lang="zh-CN" altLang="en-US" sz="1600" dirty="0">
                <a:solidFill>
                  <a:srgbClr val="000000"/>
                </a:solidFill>
                <a:latin typeface="Helvetica" panose="020B0604020202020204" pitchFamily="34" charset="0"/>
              </a:endParaRPr>
            </a:p>
          </p:txBody>
        </p:sp>
        <p:sp>
          <p:nvSpPr>
            <p:cNvPr id="3" name="矩形 2"/>
            <p:cNvSpPr/>
            <p:nvPr/>
          </p:nvSpPr>
          <p:spPr>
            <a:xfrm>
              <a:off x="3131840" y="915566"/>
              <a:ext cx="4572000" cy="584775"/>
            </a:xfrm>
            <a:prstGeom prst="rect">
              <a:avLst/>
            </a:prstGeom>
          </p:spPr>
          <p:txBody>
            <a:bodyPr>
              <a:spAutoFit/>
            </a:bodyPr>
            <a:lstStyle/>
            <a:p>
              <a:r>
                <a:rPr lang="zh-CN" altLang="en-US" sz="1600" dirty="0">
                  <a:solidFill>
                    <a:srgbClr val="000000"/>
                  </a:solidFill>
                  <a:latin typeface="Helvetica" panose="020B0604020202020204" pitchFamily="34" charset="0"/>
                </a:rPr>
                <a:t>我们对团队承担的工作有了更大的掌控，更加坚定了对成功的承诺。</a:t>
              </a:r>
              <a:endParaRPr lang="zh-CN" altLang="en-US" sz="1600" dirty="0"/>
            </a:p>
          </p:txBody>
        </p:sp>
      </p:grpSp>
      <p:grpSp>
        <p:nvGrpSpPr>
          <p:cNvPr id="14" name="组合 13"/>
          <p:cNvGrpSpPr/>
          <p:nvPr/>
        </p:nvGrpSpPr>
        <p:grpSpPr>
          <a:xfrm>
            <a:off x="690272" y="1661979"/>
            <a:ext cx="7013568" cy="584775"/>
            <a:chOff x="690272" y="1661979"/>
            <a:chExt cx="7013568" cy="584775"/>
          </a:xfrm>
        </p:grpSpPr>
        <p:sp>
          <p:nvSpPr>
            <p:cNvPr id="4" name="矩形 3"/>
            <p:cNvSpPr/>
            <p:nvPr/>
          </p:nvSpPr>
          <p:spPr>
            <a:xfrm>
              <a:off x="690272" y="1678608"/>
              <a:ext cx="4572000" cy="338554"/>
            </a:xfrm>
            <a:prstGeom prst="rect">
              <a:avLst/>
            </a:prstGeom>
          </p:spPr>
          <p:txBody>
            <a:bodyPr wrap="square">
              <a:spAutoFit/>
            </a:bodyPr>
            <a:lstStyle/>
            <a:p>
              <a:pPr marL="285750" indent="-285750">
                <a:buFont typeface="Arial" panose="020B0604020202020204" pitchFamily="34" charset="0"/>
                <a:buChar char="•"/>
              </a:pPr>
              <a:r>
                <a:rPr lang="zh-CN" altLang="en-US" sz="1600" b="1" dirty="0">
                  <a:solidFill>
                    <a:srgbClr val="000000"/>
                  </a:solidFill>
                  <a:latin typeface="Helvetica" panose="020B0604020202020204" pitchFamily="34" charset="0"/>
                </a:rPr>
                <a:t>专注（</a:t>
              </a:r>
              <a:r>
                <a:rPr lang="en-US" altLang="zh-CN" sz="1600" b="1" dirty="0">
                  <a:solidFill>
                    <a:srgbClr val="000000"/>
                  </a:solidFill>
                  <a:latin typeface="Helvetica" panose="020B0604020202020204" pitchFamily="34" charset="0"/>
                </a:rPr>
                <a:t>Focus</a:t>
              </a:r>
              <a:r>
                <a:rPr lang="zh-CN" altLang="en-US" sz="1600" b="1" dirty="0">
                  <a:solidFill>
                    <a:srgbClr val="000000"/>
                  </a:solidFill>
                  <a:latin typeface="Helvetica" panose="020B0604020202020204" pitchFamily="34" charset="0"/>
                </a:rPr>
                <a:t>）</a:t>
              </a:r>
            </a:p>
          </p:txBody>
        </p:sp>
        <p:sp>
          <p:nvSpPr>
            <p:cNvPr id="5" name="矩形 4"/>
            <p:cNvSpPr/>
            <p:nvPr/>
          </p:nvSpPr>
          <p:spPr>
            <a:xfrm>
              <a:off x="3131840" y="1661979"/>
              <a:ext cx="4572000" cy="584775"/>
            </a:xfrm>
            <a:prstGeom prst="rect">
              <a:avLst/>
            </a:prstGeom>
          </p:spPr>
          <p:txBody>
            <a:bodyPr>
              <a:spAutoFit/>
            </a:bodyPr>
            <a:lstStyle/>
            <a:p>
              <a:r>
                <a:rPr lang="zh-CN" altLang="en-US" sz="1600" dirty="0">
                  <a:solidFill>
                    <a:srgbClr val="000000"/>
                  </a:solidFill>
                  <a:latin typeface="Helvetica" panose="020B0604020202020204" pitchFamily="34" charset="0"/>
                </a:rPr>
                <a:t>我们将全部精力和技能都聚焦在所承诺的工作上，团队同心协力来促使更快的交付。</a:t>
              </a:r>
            </a:p>
          </p:txBody>
        </p:sp>
      </p:grpSp>
      <p:grpSp>
        <p:nvGrpSpPr>
          <p:cNvPr id="15" name="组合 14"/>
          <p:cNvGrpSpPr/>
          <p:nvPr/>
        </p:nvGrpSpPr>
        <p:grpSpPr>
          <a:xfrm>
            <a:off x="698484" y="2482043"/>
            <a:ext cx="7005356" cy="584775"/>
            <a:chOff x="698484" y="2482043"/>
            <a:chExt cx="7005356" cy="584775"/>
          </a:xfrm>
        </p:grpSpPr>
        <p:sp>
          <p:nvSpPr>
            <p:cNvPr id="6" name="矩形 5"/>
            <p:cNvSpPr/>
            <p:nvPr/>
          </p:nvSpPr>
          <p:spPr>
            <a:xfrm>
              <a:off x="698484" y="2504041"/>
              <a:ext cx="4572000" cy="369332"/>
            </a:xfrm>
            <a:prstGeom prst="rect">
              <a:avLst/>
            </a:prstGeom>
          </p:spPr>
          <p:txBody>
            <a:bodyPr>
              <a:spAutoFit/>
            </a:bodyPr>
            <a:lstStyle/>
            <a:p>
              <a:pPr marL="285750" indent="-285750">
                <a:buFont typeface="Arial" panose="020B0604020202020204" pitchFamily="34" charset="0"/>
                <a:buChar char="•"/>
              </a:pPr>
              <a:r>
                <a:rPr lang="zh-CN" altLang="en-US" sz="1600" b="1" dirty="0">
                  <a:solidFill>
                    <a:srgbClr val="000000"/>
                  </a:solidFill>
                  <a:latin typeface="Helvetica" panose="020B0604020202020204" pitchFamily="34" charset="0"/>
                </a:rPr>
                <a:t>公开</a:t>
              </a:r>
              <a:r>
                <a:rPr lang="zh-CN" altLang="en-US" b="1" dirty="0">
                  <a:solidFill>
                    <a:srgbClr val="000000"/>
                  </a:solidFill>
                  <a:latin typeface="Helvetica" panose="020B0604020202020204" pitchFamily="34" charset="0"/>
                </a:rPr>
                <a:t>（</a:t>
              </a:r>
              <a:r>
                <a:rPr lang="en-US" altLang="zh-CN" b="1" dirty="0">
                  <a:solidFill>
                    <a:srgbClr val="000000"/>
                  </a:solidFill>
                  <a:latin typeface="Helvetica" panose="020B0604020202020204" pitchFamily="34" charset="0"/>
                </a:rPr>
                <a:t>Openness</a:t>
              </a:r>
              <a:r>
                <a:rPr lang="zh-CN" altLang="en-US" b="1" dirty="0" smtClean="0">
                  <a:solidFill>
                    <a:srgbClr val="000000"/>
                  </a:solidFill>
                  <a:latin typeface="Helvetica" panose="020B0604020202020204" pitchFamily="34" charset="0"/>
                </a:rPr>
                <a:t>）</a:t>
              </a:r>
              <a:endParaRPr lang="zh-CN" altLang="en-US" dirty="0" smtClean="0">
                <a:solidFill>
                  <a:srgbClr val="000000"/>
                </a:solidFill>
                <a:latin typeface="Helvetica" panose="020B0604020202020204" pitchFamily="34" charset="0"/>
              </a:endParaRPr>
            </a:p>
          </p:txBody>
        </p:sp>
        <p:sp>
          <p:nvSpPr>
            <p:cNvPr id="10" name="矩形 9"/>
            <p:cNvSpPr/>
            <p:nvPr/>
          </p:nvSpPr>
          <p:spPr>
            <a:xfrm>
              <a:off x="3131840" y="2482043"/>
              <a:ext cx="4572000" cy="584775"/>
            </a:xfrm>
            <a:prstGeom prst="rect">
              <a:avLst/>
            </a:prstGeom>
          </p:spPr>
          <p:txBody>
            <a:bodyPr>
              <a:spAutoFit/>
            </a:bodyPr>
            <a:lstStyle/>
            <a:p>
              <a:r>
                <a:rPr lang="zh-CN" altLang="en-US" sz="1600" dirty="0">
                  <a:solidFill>
                    <a:srgbClr val="000000"/>
                  </a:solidFill>
                  <a:latin typeface="Helvetica" panose="020B0604020202020204" pitchFamily="34" charset="0"/>
                </a:rPr>
                <a:t>团队通过自己的方式共同完成工作，每个成员都对进展和问题了如指掌</a:t>
              </a:r>
            </a:p>
          </p:txBody>
        </p:sp>
      </p:grpSp>
      <p:grpSp>
        <p:nvGrpSpPr>
          <p:cNvPr id="16" name="组合 15"/>
          <p:cNvGrpSpPr/>
          <p:nvPr/>
        </p:nvGrpSpPr>
        <p:grpSpPr>
          <a:xfrm>
            <a:off x="691931" y="3348889"/>
            <a:ext cx="7011909" cy="584775"/>
            <a:chOff x="691931" y="3348889"/>
            <a:chExt cx="7011909" cy="584775"/>
          </a:xfrm>
        </p:grpSpPr>
        <p:sp>
          <p:nvSpPr>
            <p:cNvPr id="8" name="矩形 7"/>
            <p:cNvSpPr/>
            <p:nvPr/>
          </p:nvSpPr>
          <p:spPr>
            <a:xfrm>
              <a:off x="691931" y="3359416"/>
              <a:ext cx="4572000" cy="369332"/>
            </a:xfrm>
            <a:prstGeom prst="rect">
              <a:avLst/>
            </a:prstGeom>
          </p:spPr>
          <p:txBody>
            <a:bodyPr>
              <a:spAutoFit/>
            </a:bodyPr>
            <a:lstStyle/>
            <a:p>
              <a:pPr marL="285750" indent="-285750">
                <a:buFont typeface="Arial" panose="020B0604020202020204" pitchFamily="34" charset="0"/>
                <a:buChar char="•"/>
              </a:pPr>
              <a:r>
                <a:rPr lang="zh-CN" altLang="en-US" sz="1600" b="1" dirty="0">
                  <a:solidFill>
                    <a:srgbClr val="000000"/>
                  </a:solidFill>
                  <a:latin typeface="Helvetica" panose="020B0604020202020204" pitchFamily="34" charset="0"/>
                </a:rPr>
                <a:t>尊重</a:t>
              </a:r>
              <a:r>
                <a:rPr lang="zh-CN" altLang="en-US" b="1" dirty="0">
                  <a:solidFill>
                    <a:srgbClr val="000000"/>
                  </a:solidFill>
                  <a:latin typeface="Helvetica" panose="020B0604020202020204" pitchFamily="34" charset="0"/>
                </a:rPr>
                <a:t>（</a:t>
              </a:r>
              <a:r>
                <a:rPr lang="en-US" altLang="zh-CN" b="1" dirty="0">
                  <a:solidFill>
                    <a:srgbClr val="000000"/>
                  </a:solidFill>
                  <a:latin typeface="Helvetica" panose="020B0604020202020204" pitchFamily="34" charset="0"/>
                </a:rPr>
                <a:t>Respect</a:t>
              </a:r>
              <a:r>
                <a:rPr lang="zh-CN" altLang="en-US" b="1" dirty="0" smtClean="0">
                  <a:solidFill>
                    <a:srgbClr val="000000"/>
                  </a:solidFill>
                  <a:latin typeface="Helvetica" panose="020B0604020202020204" pitchFamily="34" charset="0"/>
                </a:rPr>
                <a:t>）</a:t>
              </a:r>
              <a:endParaRPr lang="zh-CN" altLang="en-US" dirty="0">
                <a:solidFill>
                  <a:srgbClr val="000000"/>
                </a:solidFill>
                <a:latin typeface="Helvetica" panose="020B0604020202020204" pitchFamily="34" charset="0"/>
              </a:endParaRPr>
            </a:p>
          </p:txBody>
        </p:sp>
        <p:sp>
          <p:nvSpPr>
            <p:cNvPr id="11" name="矩形 10"/>
            <p:cNvSpPr/>
            <p:nvPr/>
          </p:nvSpPr>
          <p:spPr>
            <a:xfrm>
              <a:off x="3131840" y="3348889"/>
              <a:ext cx="4572000" cy="584775"/>
            </a:xfrm>
            <a:prstGeom prst="rect">
              <a:avLst/>
            </a:prstGeom>
          </p:spPr>
          <p:txBody>
            <a:bodyPr>
              <a:spAutoFit/>
            </a:bodyPr>
            <a:lstStyle/>
            <a:p>
              <a:r>
                <a:rPr lang="zh-CN" altLang="en-US" sz="1600" dirty="0">
                  <a:solidFill>
                    <a:srgbClr val="000000"/>
                  </a:solidFill>
                  <a:latin typeface="Helvetica" panose="020B0604020202020204" pitchFamily="34" charset="0"/>
                </a:rPr>
                <a:t>团队中的每个人都有其特定的背景和经验，互相尊重，谦虚学习。</a:t>
              </a:r>
            </a:p>
          </p:txBody>
        </p:sp>
      </p:grpSp>
      <p:grpSp>
        <p:nvGrpSpPr>
          <p:cNvPr id="17" name="组合 16"/>
          <p:cNvGrpSpPr/>
          <p:nvPr/>
        </p:nvGrpSpPr>
        <p:grpSpPr>
          <a:xfrm>
            <a:off x="695989" y="4155926"/>
            <a:ext cx="7007851" cy="584775"/>
            <a:chOff x="695989" y="4155926"/>
            <a:chExt cx="7007851" cy="584775"/>
          </a:xfrm>
        </p:grpSpPr>
        <p:sp>
          <p:nvSpPr>
            <p:cNvPr id="9" name="矩形 8"/>
            <p:cNvSpPr/>
            <p:nvPr/>
          </p:nvSpPr>
          <p:spPr>
            <a:xfrm>
              <a:off x="695989" y="4155926"/>
              <a:ext cx="4572000" cy="338554"/>
            </a:xfrm>
            <a:prstGeom prst="rect">
              <a:avLst/>
            </a:prstGeom>
          </p:spPr>
          <p:txBody>
            <a:bodyPr>
              <a:spAutoFit/>
            </a:bodyPr>
            <a:lstStyle/>
            <a:p>
              <a:pPr marL="285750" indent="-285750">
                <a:buFont typeface="Arial" panose="020B0604020202020204" pitchFamily="34" charset="0"/>
                <a:buChar char="•"/>
              </a:pPr>
              <a:r>
                <a:rPr lang="zh-CN" altLang="en-US" sz="1600" b="1" dirty="0">
                  <a:solidFill>
                    <a:srgbClr val="000000"/>
                  </a:solidFill>
                  <a:latin typeface="Helvetica" panose="020B0604020202020204" pitchFamily="34" charset="0"/>
                </a:rPr>
                <a:t>勇气（</a:t>
              </a:r>
              <a:r>
                <a:rPr lang="en-US" altLang="zh-CN" sz="1600" b="1" dirty="0">
                  <a:solidFill>
                    <a:srgbClr val="000000"/>
                  </a:solidFill>
                  <a:latin typeface="Helvetica" panose="020B0604020202020204" pitchFamily="34" charset="0"/>
                </a:rPr>
                <a:t>Courage</a:t>
              </a:r>
              <a:r>
                <a:rPr lang="zh-CN" altLang="en-US" sz="1600" b="1" dirty="0">
                  <a:solidFill>
                    <a:srgbClr val="000000"/>
                  </a:solidFill>
                  <a:latin typeface="Helvetica" panose="020B0604020202020204" pitchFamily="34" charset="0"/>
                </a:rPr>
                <a:t>）</a:t>
              </a:r>
            </a:p>
          </p:txBody>
        </p:sp>
        <p:sp>
          <p:nvSpPr>
            <p:cNvPr id="12" name="矩形 11"/>
            <p:cNvSpPr/>
            <p:nvPr/>
          </p:nvSpPr>
          <p:spPr>
            <a:xfrm>
              <a:off x="3131840" y="4155926"/>
              <a:ext cx="4572000" cy="584775"/>
            </a:xfrm>
            <a:prstGeom prst="rect">
              <a:avLst/>
            </a:prstGeom>
          </p:spPr>
          <p:txBody>
            <a:bodyPr>
              <a:spAutoFit/>
            </a:bodyPr>
            <a:lstStyle/>
            <a:p>
              <a:r>
                <a:rPr lang="zh-CN" altLang="en-US" sz="1600" dirty="0">
                  <a:solidFill>
                    <a:srgbClr val="000000"/>
                  </a:solidFill>
                  <a:latin typeface="Helvetica" panose="020B0604020202020204" pitchFamily="34" charset="0"/>
                </a:rPr>
                <a:t>我们不是一个人在战斗，有了整个团队的支持，我们有了更大的勇气来进行挑战。</a:t>
              </a:r>
            </a:p>
          </p:txBody>
        </p:sp>
      </p:grpSp>
    </p:spTree>
    <p:extLst>
      <p:ext uri="{BB962C8B-B14F-4D97-AF65-F5344CB8AC3E}">
        <p14:creationId xmlns:p14="http://schemas.microsoft.com/office/powerpoint/2010/main" val="26002651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三大理论基础</a:t>
            </a:r>
            <a:endParaRPr lang="zh-CN" altLang="en-US" sz="2000" b="1" dirty="0">
              <a:solidFill>
                <a:schemeClr val="tx1">
                  <a:lumMod val="75000"/>
                  <a:lumOff val="25000"/>
                </a:schemeClr>
              </a:solidFill>
            </a:endParaRPr>
          </a:p>
        </p:txBody>
      </p:sp>
      <p:sp>
        <p:nvSpPr>
          <p:cNvPr id="4" name="矩形 3"/>
          <p:cNvSpPr/>
          <p:nvPr/>
        </p:nvSpPr>
        <p:spPr>
          <a:xfrm>
            <a:off x="683568" y="843558"/>
            <a:ext cx="8064896" cy="3724096"/>
          </a:xfrm>
          <a:prstGeom prst="rect">
            <a:avLst/>
          </a:prstGeom>
        </p:spPr>
        <p:txBody>
          <a:bodyPr wrap="square">
            <a:spAutoFit/>
          </a:bodyPr>
          <a:lstStyle/>
          <a:p>
            <a:pPr fontAlgn="base"/>
            <a:r>
              <a:rPr lang="zh-CN" altLang="en-US" sz="1600" b="1" dirty="0" smtClean="0">
                <a:solidFill>
                  <a:srgbClr val="222222"/>
                </a:solidFill>
                <a:latin typeface="Microsoft YaHei" panose="020B0503020204020204" pitchFamily="34" charset="-122"/>
                <a:ea typeface="Microsoft YaHei" panose="020B0503020204020204" pitchFamily="34" charset="-122"/>
              </a:rPr>
              <a:t>透明性</a:t>
            </a:r>
            <a:r>
              <a:rPr lang="zh-CN" altLang="en-US" sz="1600" b="1" dirty="0">
                <a:solidFill>
                  <a:srgbClr val="222222"/>
                </a:solidFill>
                <a:latin typeface="Microsoft YaHei" panose="020B0503020204020204" pitchFamily="34" charset="-122"/>
                <a:ea typeface="Microsoft YaHei" panose="020B0503020204020204" pitchFamily="34" charset="-122"/>
              </a:rPr>
              <a:t>（</a:t>
            </a:r>
            <a:r>
              <a:rPr lang="en-US" altLang="zh-CN" sz="1600" b="1" dirty="0">
                <a:solidFill>
                  <a:srgbClr val="222222"/>
                </a:solidFill>
                <a:latin typeface="Microsoft YaHei" panose="020B0503020204020204" pitchFamily="34" charset="-122"/>
                <a:ea typeface="Microsoft YaHei" panose="020B0503020204020204" pitchFamily="34" charset="-122"/>
              </a:rPr>
              <a:t>Transparency</a:t>
            </a:r>
            <a:r>
              <a:rPr lang="zh-CN" altLang="en-US" sz="1600" b="1" dirty="0">
                <a:solidFill>
                  <a:srgbClr val="222222"/>
                </a:solidFill>
                <a:latin typeface="Microsoft YaHei" panose="020B0503020204020204" pitchFamily="34" charset="-122"/>
                <a:ea typeface="Microsoft YaHei" panose="020B0503020204020204" pitchFamily="34" charset="-122"/>
              </a:rPr>
              <a:t>）</a:t>
            </a:r>
          </a:p>
          <a:p>
            <a:pPr fontAlgn="base"/>
            <a:r>
              <a:rPr lang="zh-CN" altLang="en-US" sz="1400" dirty="0" smtClean="0">
                <a:latin typeface="Microsoft YaHei" panose="020B0503020204020204" pitchFamily="34" charset="-122"/>
                <a:ea typeface="Microsoft YaHei" panose="020B0503020204020204" pitchFamily="34" charset="-122"/>
              </a:rPr>
              <a:t>在各个</a:t>
            </a:r>
            <a:r>
              <a:rPr lang="zh-CN" altLang="en-US" sz="1400" dirty="0">
                <a:latin typeface="Microsoft YaHei" panose="020B0503020204020204" pitchFamily="34" charset="-122"/>
                <a:ea typeface="Microsoft YaHei" panose="020B0503020204020204" pitchFamily="34" charset="-122"/>
              </a:rPr>
              <a:t>环节保持高度的</a:t>
            </a:r>
            <a:r>
              <a:rPr lang="zh-CN" altLang="en-US" sz="1400" dirty="0" smtClean="0">
                <a:latin typeface="Microsoft YaHei" panose="020B0503020204020204" pitchFamily="34" charset="-122"/>
                <a:ea typeface="Microsoft YaHei" panose="020B0503020204020204" pitchFamily="34" charset="-122"/>
              </a:rPr>
              <a:t>可见性；</a:t>
            </a:r>
            <a:endParaRPr lang="en-US" altLang="zh-CN" sz="1400" dirty="0" smtClean="0">
              <a:latin typeface="Microsoft YaHei" panose="020B0503020204020204" pitchFamily="34" charset="-122"/>
              <a:ea typeface="Microsoft YaHei" panose="020B0503020204020204" pitchFamily="34" charset="-122"/>
            </a:endParaRPr>
          </a:p>
          <a:p>
            <a:pPr fontAlgn="base"/>
            <a:r>
              <a:rPr lang="zh-CN" altLang="en-US" sz="1400" dirty="0" smtClean="0">
                <a:latin typeface="Microsoft YaHei" panose="020B0503020204020204" pitchFamily="34" charset="-122"/>
                <a:ea typeface="Microsoft YaHei" panose="020B0503020204020204" pitchFamily="34" charset="-122"/>
              </a:rPr>
              <a:t>影响</a:t>
            </a:r>
            <a:r>
              <a:rPr lang="zh-CN" altLang="en-US" sz="1400" dirty="0">
                <a:latin typeface="Microsoft YaHei" panose="020B0503020204020204" pitchFamily="34" charset="-122"/>
                <a:ea typeface="Microsoft YaHei" panose="020B0503020204020204" pitchFamily="34" charset="-122"/>
              </a:rPr>
              <a:t>交付成果的各个方面对于参与交付的所有人、管理生产结果的人保持透明</a:t>
            </a:r>
            <a:r>
              <a:rPr lang="zh-CN" altLang="en-US" sz="1400" dirty="0" smtClean="0">
                <a:latin typeface="Microsoft YaHei" panose="020B0503020204020204" pitchFamily="34" charset="-122"/>
                <a:ea typeface="Microsoft YaHei" panose="020B0503020204020204" pitchFamily="34" charset="-122"/>
              </a:rPr>
              <a:t>。</a:t>
            </a:r>
            <a:endParaRPr lang="en-US" altLang="zh-CN" sz="1400" dirty="0" smtClean="0">
              <a:latin typeface="Microsoft YaHei" panose="020B0503020204020204" pitchFamily="34" charset="-122"/>
              <a:ea typeface="Microsoft YaHei" panose="020B0503020204020204" pitchFamily="34" charset="-122"/>
            </a:endParaRPr>
          </a:p>
          <a:p>
            <a:pPr fontAlgn="base"/>
            <a:endParaRPr lang="en-US" altLang="zh-CN" sz="1600" b="1" dirty="0" smtClean="0">
              <a:solidFill>
                <a:srgbClr val="222222"/>
              </a:solidFill>
              <a:latin typeface="Microsoft YaHei" panose="020B0503020204020204" pitchFamily="34" charset="-122"/>
              <a:ea typeface="Microsoft YaHei" panose="020B0503020204020204" pitchFamily="34" charset="-122"/>
            </a:endParaRPr>
          </a:p>
          <a:p>
            <a:pPr fontAlgn="base"/>
            <a:r>
              <a:rPr lang="zh-CN" altLang="en-US" sz="1600" b="1" dirty="0" smtClean="0">
                <a:solidFill>
                  <a:srgbClr val="222222"/>
                </a:solidFill>
                <a:latin typeface="Microsoft YaHei" panose="020B0503020204020204" pitchFamily="34" charset="-122"/>
                <a:ea typeface="Microsoft YaHei" panose="020B0503020204020204" pitchFamily="34" charset="-122"/>
              </a:rPr>
              <a:t>检验</a:t>
            </a:r>
            <a:r>
              <a:rPr lang="zh-CN" altLang="en-US" sz="1600" b="1" dirty="0">
                <a:solidFill>
                  <a:srgbClr val="222222"/>
                </a:solidFill>
                <a:latin typeface="Microsoft YaHei" panose="020B0503020204020204" pitchFamily="34" charset="-122"/>
                <a:ea typeface="Microsoft YaHei" panose="020B0503020204020204" pitchFamily="34" charset="-122"/>
              </a:rPr>
              <a:t>（</a:t>
            </a:r>
            <a:r>
              <a:rPr lang="en-US" altLang="zh-CN" sz="1600" b="1" dirty="0">
                <a:solidFill>
                  <a:srgbClr val="222222"/>
                </a:solidFill>
                <a:latin typeface="Microsoft YaHei" panose="020B0503020204020204" pitchFamily="34" charset="-122"/>
                <a:ea typeface="Microsoft YaHei" panose="020B0503020204020204" pitchFamily="34" charset="-122"/>
              </a:rPr>
              <a:t>Inspection</a:t>
            </a:r>
            <a:r>
              <a:rPr lang="zh-CN" altLang="en-US" sz="1600" b="1" dirty="0">
                <a:solidFill>
                  <a:srgbClr val="222222"/>
                </a:solidFill>
                <a:latin typeface="Microsoft YaHei" panose="020B0503020204020204" pitchFamily="34" charset="-122"/>
                <a:ea typeface="Microsoft YaHei" panose="020B0503020204020204" pitchFamily="34" charset="-122"/>
              </a:rPr>
              <a:t>）</a:t>
            </a:r>
          </a:p>
          <a:p>
            <a:pPr fontAlgn="base"/>
            <a:r>
              <a:rPr lang="zh-CN" altLang="en-US" sz="1400" dirty="0">
                <a:latin typeface="Microsoft YaHei" panose="020B0503020204020204" pitchFamily="34" charset="-122"/>
                <a:ea typeface="Microsoft YaHei" panose="020B0503020204020204" pitchFamily="34" charset="-122"/>
              </a:rPr>
              <a:t>做到足够频繁地检验，确保能够及时发现过程中的重大偏差。</a:t>
            </a:r>
            <a:endParaRPr lang="en-US" altLang="zh-CN" sz="1400" dirty="0">
              <a:latin typeface="Microsoft YaHei" panose="020B0503020204020204" pitchFamily="34" charset="-122"/>
              <a:ea typeface="Microsoft YaHei" panose="020B0503020204020204" pitchFamily="34" charset="-122"/>
            </a:endParaRPr>
          </a:p>
          <a:p>
            <a:pPr fontAlgn="base"/>
            <a:endParaRPr lang="en-US" altLang="zh-CN" sz="1600" b="1" dirty="0" smtClean="0">
              <a:solidFill>
                <a:srgbClr val="222222"/>
              </a:solidFill>
              <a:latin typeface="Microsoft YaHei" panose="020B0503020204020204" pitchFamily="34" charset="-122"/>
              <a:ea typeface="Microsoft YaHei" panose="020B0503020204020204" pitchFamily="34" charset="-122"/>
            </a:endParaRPr>
          </a:p>
          <a:p>
            <a:pPr fontAlgn="base"/>
            <a:r>
              <a:rPr lang="zh-CN" altLang="en-US" sz="1600" b="1" dirty="0" smtClean="0">
                <a:solidFill>
                  <a:srgbClr val="222222"/>
                </a:solidFill>
                <a:latin typeface="Microsoft YaHei" panose="020B0503020204020204" pitchFamily="34" charset="-122"/>
                <a:ea typeface="Microsoft YaHei" panose="020B0503020204020204" pitchFamily="34" charset="-122"/>
              </a:rPr>
              <a:t>适应</a:t>
            </a:r>
            <a:r>
              <a:rPr lang="zh-CN" altLang="en-US" sz="1600" b="1" dirty="0">
                <a:solidFill>
                  <a:srgbClr val="222222"/>
                </a:solidFill>
                <a:latin typeface="Microsoft YaHei" panose="020B0503020204020204" pitchFamily="34" charset="-122"/>
                <a:ea typeface="Microsoft YaHei" panose="020B0503020204020204" pitchFamily="34" charset="-122"/>
              </a:rPr>
              <a:t>（</a:t>
            </a:r>
            <a:r>
              <a:rPr lang="en-US" altLang="zh-CN" sz="1600" b="1" dirty="0">
                <a:solidFill>
                  <a:srgbClr val="222222"/>
                </a:solidFill>
                <a:latin typeface="Microsoft YaHei" panose="020B0503020204020204" pitchFamily="34" charset="-122"/>
                <a:ea typeface="Microsoft YaHei" panose="020B0503020204020204" pitchFamily="34" charset="-122"/>
              </a:rPr>
              <a:t>Adaptation</a:t>
            </a:r>
            <a:r>
              <a:rPr lang="zh-CN" altLang="en-US" sz="1600" b="1" dirty="0">
                <a:solidFill>
                  <a:srgbClr val="222222"/>
                </a:solidFill>
                <a:latin typeface="Microsoft YaHei" panose="020B0503020204020204" pitchFamily="34" charset="-122"/>
                <a:ea typeface="Microsoft YaHei" panose="020B0503020204020204" pitchFamily="34" charset="-122"/>
              </a:rPr>
              <a:t>）</a:t>
            </a:r>
          </a:p>
          <a:p>
            <a:pPr fontAlgn="base"/>
            <a:r>
              <a:rPr lang="zh-CN" altLang="en-US" sz="1400" dirty="0">
                <a:latin typeface="Microsoft YaHei" panose="020B0503020204020204" pitchFamily="34" charset="-122"/>
                <a:ea typeface="Microsoft YaHei" panose="020B0503020204020204" pitchFamily="34" charset="-122"/>
              </a:rPr>
              <a:t>当发现过程中的一个或多个方面不满足验收标准，并且最终产品是不合格的，便需要对过程或是材料进行调整。调整工作必须尽快实施，以减少进一步的偏差。</a:t>
            </a:r>
            <a:endParaRPr lang="en-US" altLang="zh-CN" sz="1400" dirty="0">
              <a:latin typeface="Microsoft YaHei" panose="020B0503020204020204" pitchFamily="34" charset="-122"/>
              <a:ea typeface="Microsoft YaHei" panose="020B0503020204020204" pitchFamily="34" charset="-122"/>
            </a:endParaRPr>
          </a:p>
          <a:p>
            <a:pPr fontAlgn="base"/>
            <a:endParaRPr lang="zh-CN" altLang="en-US" sz="1400" dirty="0">
              <a:latin typeface="Microsoft YaHei" panose="020B0503020204020204" pitchFamily="34" charset="-122"/>
              <a:ea typeface="Microsoft YaHei" panose="020B0503020204020204" pitchFamily="34" charset="-122"/>
            </a:endParaRPr>
          </a:p>
          <a:p>
            <a:pPr fontAlgn="base"/>
            <a:r>
              <a:rPr lang="en-US" altLang="zh-CN" sz="1600" dirty="0">
                <a:solidFill>
                  <a:schemeClr val="tx2">
                    <a:lumMod val="75000"/>
                  </a:schemeClr>
                </a:solidFill>
                <a:latin typeface="Microsoft YaHei" panose="020B0503020204020204" pitchFamily="34" charset="-122"/>
                <a:ea typeface="Microsoft YaHei" panose="020B0503020204020204" pitchFamily="34" charset="-122"/>
              </a:rPr>
              <a:t>Scrum</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中</a:t>
            </a:r>
            <a:r>
              <a:rPr lang="zh-CN" altLang="en-US" sz="1600" dirty="0" smtClean="0">
                <a:solidFill>
                  <a:schemeClr val="tx2">
                    <a:lumMod val="75000"/>
                  </a:schemeClr>
                </a:solidFill>
                <a:latin typeface="Microsoft YaHei" panose="020B0503020204020204" pitchFamily="34" charset="-122"/>
                <a:ea typeface="Microsoft YaHei" panose="020B0503020204020204" pitchFamily="34" charset="-122"/>
              </a:rPr>
              <a:t>通过固定的活动</a:t>
            </a:r>
            <a:r>
              <a:rPr lang="zh-CN" altLang="en-US" sz="1600" dirty="0">
                <a:solidFill>
                  <a:schemeClr val="tx2">
                    <a:lumMod val="75000"/>
                  </a:schemeClr>
                </a:solidFill>
                <a:latin typeface="Microsoft YaHei" panose="020B0503020204020204" pitchFamily="34" charset="-122"/>
                <a:ea typeface="Microsoft YaHei" panose="020B0503020204020204" pitchFamily="34" charset="-122"/>
              </a:rPr>
              <a:t>进行检验和适应</a:t>
            </a:r>
            <a:r>
              <a:rPr lang="zh-CN" altLang="en-US" sz="1600" dirty="0" smtClean="0">
                <a:solidFill>
                  <a:schemeClr val="tx2">
                    <a:lumMod val="75000"/>
                  </a:schemeClr>
                </a:solidFill>
                <a:latin typeface="Microsoft YaHei" panose="020B0503020204020204" pitchFamily="34" charset="-122"/>
                <a:ea typeface="Microsoft YaHei" panose="020B0503020204020204" pitchFamily="34" charset="-122"/>
              </a:rPr>
              <a:t>：</a:t>
            </a:r>
            <a:endParaRPr lang="en-US" altLang="zh-CN" sz="1600" dirty="0" smtClean="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fontAlgn="base">
              <a:buFont typeface="Arial" panose="020B0604020202020204" pitchFamily="34" charset="0"/>
              <a:buChar char="•"/>
            </a:pPr>
            <a:r>
              <a:rPr lang="zh-CN" altLang="en-US" sz="1400" b="1" dirty="0" smtClean="0">
                <a:solidFill>
                  <a:schemeClr val="tx2">
                    <a:lumMod val="75000"/>
                  </a:schemeClr>
                </a:solidFill>
                <a:latin typeface="Microsoft YaHei" panose="020B0503020204020204" pitchFamily="34" charset="-122"/>
                <a:ea typeface="Microsoft YaHei" panose="020B0503020204020204" pitchFamily="34" charset="-122"/>
              </a:rPr>
              <a:t>每日立会</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检验</a:t>
            </a:r>
            <a:r>
              <a:rPr lang="en-US" altLang="zh-CN" sz="1400" dirty="0">
                <a:solidFill>
                  <a:schemeClr val="tx2">
                    <a:lumMod val="75000"/>
                  </a:schemeClr>
                </a:solidFill>
                <a:latin typeface="Microsoft YaHei" panose="020B0503020204020204" pitchFamily="34" charset="-122"/>
                <a:ea typeface="Microsoft YaHei" panose="020B0503020204020204" pitchFamily="34" charset="-122"/>
              </a:rPr>
              <a:t>Sprint</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目标的进展，做出调整，从而优化次日的工作价值；</a:t>
            </a:r>
            <a:endParaRPr lang="en-US" altLang="zh-CN" sz="14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fontAlgn="base">
              <a:buFont typeface="Arial" panose="020B0604020202020204" pitchFamily="34" charset="0"/>
              <a:buChar char="•"/>
            </a:pPr>
            <a:r>
              <a:rPr lang="en-US" altLang="zh-CN" sz="1400" b="1" dirty="0">
                <a:solidFill>
                  <a:schemeClr val="tx2">
                    <a:lumMod val="75000"/>
                  </a:schemeClr>
                </a:solidFill>
                <a:latin typeface="Microsoft YaHei" panose="020B0503020204020204" pitchFamily="34" charset="-122"/>
                <a:ea typeface="Microsoft YaHei" panose="020B0503020204020204" pitchFamily="34" charset="-122"/>
              </a:rPr>
              <a:t>Sprint</a:t>
            </a:r>
            <a:r>
              <a:rPr lang="zh-CN" altLang="en-US" sz="1400" b="1" dirty="0">
                <a:solidFill>
                  <a:schemeClr val="tx2">
                    <a:lumMod val="75000"/>
                  </a:schemeClr>
                </a:solidFill>
                <a:latin typeface="Microsoft YaHei" panose="020B0503020204020204" pitchFamily="34" charset="-122"/>
                <a:ea typeface="Microsoft YaHei" panose="020B0503020204020204" pitchFamily="34" charset="-122"/>
              </a:rPr>
              <a:t>评审和计划会议</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检验发布目标的进展，做出调整，从而优化下一个</a:t>
            </a:r>
            <a:r>
              <a:rPr lang="en-US" altLang="zh-CN" sz="1400" dirty="0">
                <a:solidFill>
                  <a:schemeClr val="tx2">
                    <a:lumMod val="75000"/>
                  </a:schemeClr>
                </a:solidFill>
                <a:latin typeface="Microsoft YaHei" panose="020B0503020204020204" pitchFamily="34" charset="-122"/>
                <a:ea typeface="Microsoft YaHei" panose="020B0503020204020204" pitchFamily="34" charset="-122"/>
              </a:rPr>
              <a:t>Sprint</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的工作价值；</a:t>
            </a:r>
            <a:endParaRPr lang="en-US" altLang="zh-CN" sz="1400" dirty="0">
              <a:solidFill>
                <a:schemeClr val="tx2">
                  <a:lumMod val="75000"/>
                </a:schemeClr>
              </a:solidFill>
              <a:latin typeface="Microsoft YaHei" panose="020B0503020204020204" pitchFamily="34" charset="-122"/>
              <a:ea typeface="Microsoft YaHei" panose="020B0503020204020204" pitchFamily="34" charset="-122"/>
            </a:endParaRPr>
          </a:p>
          <a:p>
            <a:pPr marL="285750" indent="-285750" fontAlgn="base">
              <a:buFont typeface="Arial" panose="020B0604020202020204" pitchFamily="34" charset="0"/>
              <a:buChar char="•"/>
            </a:pPr>
            <a:r>
              <a:rPr lang="en-US" altLang="zh-CN" sz="1400" b="1" dirty="0">
                <a:solidFill>
                  <a:schemeClr val="tx2">
                    <a:lumMod val="75000"/>
                  </a:schemeClr>
                </a:solidFill>
                <a:latin typeface="Microsoft YaHei" panose="020B0503020204020204" pitchFamily="34" charset="-122"/>
                <a:ea typeface="Microsoft YaHei" panose="020B0503020204020204" pitchFamily="34" charset="-122"/>
              </a:rPr>
              <a:t>Sprint</a:t>
            </a:r>
            <a:r>
              <a:rPr lang="zh-CN" altLang="en-US" sz="1400" b="1" dirty="0">
                <a:solidFill>
                  <a:schemeClr val="tx2">
                    <a:lumMod val="75000"/>
                  </a:schemeClr>
                </a:solidFill>
                <a:latin typeface="Microsoft YaHei" panose="020B0503020204020204" pitchFamily="34" charset="-122"/>
                <a:ea typeface="Microsoft YaHei" panose="020B0503020204020204" pitchFamily="34" charset="-122"/>
              </a:rPr>
              <a:t>回顾会议</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是用来回顾已经完成的</a:t>
            </a:r>
            <a:r>
              <a:rPr lang="en-US" altLang="zh-CN" sz="1400" dirty="0">
                <a:solidFill>
                  <a:schemeClr val="tx2">
                    <a:lumMod val="75000"/>
                  </a:schemeClr>
                </a:solidFill>
                <a:latin typeface="Microsoft YaHei" panose="020B0503020204020204" pitchFamily="34" charset="-122"/>
                <a:ea typeface="Microsoft YaHei" panose="020B0503020204020204" pitchFamily="34" charset="-122"/>
              </a:rPr>
              <a:t>Sprint</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，并且确定做出什么样的改善可以使接下来的</a:t>
            </a:r>
            <a:r>
              <a:rPr lang="en-US" altLang="zh-CN" sz="1400" dirty="0">
                <a:solidFill>
                  <a:schemeClr val="tx2">
                    <a:lumMod val="75000"/>
                  </a:schemeClr>
                </a:solidFill>
                <a:latin typeface="Microsoft YaHei" panose="020B0503020204020204" pitchFamily="34" charset="-122"/>
                <a:ea typeface="Microsoft YaHei" panose="020B0503020204020204" pitchFamily="34" charset="-122"/>
              </a:rPr>
              <a:t>Sprint</a:t>
            </a:r>
            <a:r>
              <a:rPr lang="zh-CN" altLang="en-US" sz="1400" dirty="0">
                <a:solidFill>
                  <a:schemeClr val="tx2">
                    <a:lumMod val="75000"/>
                  </a:schemeClr>
                </a:solidFill>
                <a:latin typeface="Microsoft YaHei" panose="020B0503020204020204" pitchFamily="34" charset="-122"/>
                <a:ea typeface="Microsoft YaHei" panose="020B0503020204020204" pitchFamily="34" charset="-122"/>
              </a:rPr>
              <a:t>更加高效、更加令人满意，并且工作更快乐。</a:t>
            </a:r>
          </a:p>
        </p:txBody>
      </p:sp>
    </p:spTree>
    <p:extLst>
      <p:ext uri="{BB962C8B-B14F-4D97-AF65-F5344CB8AC3E}">
        <p14:creationId xmlns:p14="http://schemas.microsoft.com/office/powerpoint/2010/main" val="95668833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0" end="10"/>
                                            </p:txEl>
                                          </p:spTgt>
                                        </p:tgtEl>
                                        <p:attrNameLst>
                                          <p:attrName>style.visibility</p:attrName>
                                        </p:attrNameLst>
                                      </p:cBhvr>
                                      <p:to>
                                        <p:strVal val="visible"/>
                                      </p:to>
                                    </p:set>
                                    <p:anim calcmode="lin" valueType="num">
                                      <p:cBhvr additive="base">
                                        <p:cTn id="7"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0" end="1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1" end="11"/>
                                            </p:txEl>
                                          </p:spTgt>
                                        </p:tgtEl>
                                        <p:attrNameLst>
                                          <p:attrName>style.visibility</p:attrName>
                                        </p:attrNameLst>
                                      </p:cBhvr>
                                      <p:to>
                                        <p:strVal val="visible"/>
                                      </p:to>
                                    </p:set>
                                    <p:anim calcmode="lin" valueType="num">
                                      <p:cBhvr additive="base">
                                        <p:cTn id="11" dur="500" fill="hold"/>
                                        <p:tgtEl>
                                          <p:spTgt spid="4">
                                            <p:txEl>
                                              <p:pRg st="11" end="1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1" end="1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12" end="12"/>
                                            </p:txEl>
                                          </p:spTgt>
                                        </p:tgtEl>
                                        <p:attrNameLst>
                                          <p:attrName>style.visibility</p:attrName>
                                        </p:attrNameLst>
                                      </p:cBhvr>
                                      <p:to>
                                        <p:strVal val="visible"/>
                                      </p:to>
                                    </p:set>
                                    <p:anim calcmode="lin" valueType="num">
                                      <p:cBhvr additive="base">
                                        <p:cTn id="15" dur="500" fill="hold"/>
                                        <p:tgtEl>
                                          <p:spTgt spid="4">
                                            <p:txEl>
                                              <p:pRg st="12" end="1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12" end="1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13" end="13"/>
                                            </p:txEl>
                                          </p:spTgt>
                                        </p:tgtEl>
                                        <p:attrNameLst>
                                          <p:attrName>style.visibility</p:attrName>
                                        </p:attrNameLst>
                                      </p:cBhvr>
                                      <p:to>
                                        <p:strVal val="visible"/>
                                      </p:to>
                                    </p:set>
                                    <p:anim calcmode="lin" valueType="num">
                                      <p:cBhvr additive="base">
                                        <p:cTn id="19" dur="500" fill="hold"/>
                                        <p:tgtEl>
                                          <p:spTgt spid="4">
                                            <p:txEl>
                                              <p:pRg st="13" end="1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91614" y="987574"/>
            <a:ext cx="1512168" cy="864096"/>
          </a:xfrm>
          <a:prstGeom prst="roundRect">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TextBox 67"/>
          <p:cNvSpPr txBox="1"/>
          <p:nvPr/>
        </p:nvSpPr>
        <p:spPr>
          <a:xfrm>
            <a:off x="313069" y="58298"/>
            <a:ext cx="3538851"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的重要概念</a:t>
            </a:r>
            <a:endParaRPr lang="zh-CN" altLang="en-US" sz="2000" b="1" dirty="0">
              <a:solidFill>
                <a:schemeClr val="tx1">
                  <a:lumMod val="75000"/>
                  <a:lumOff val="25000"/>
                </a:schemeClr>
              </a:solidFill>
            </a:endParaRPr>
          </a:p>
        </p:txBody>
      </p:sp>
      <p:sp>
        <p:nvSpPr>
          <p:cNvPr id="3" name="矩形 2"/>
          <p:cNvSpPr/>
          <p:nvPr/>
        </p:nvSpPr>
        <p:spPr>
          <a:xfrm>
            <a:off x="780876" y="987574"/>
            <a:ext cx="441146" cy="707886"/>
          </a:xfrm>
          <a:prstGeom prst="rect">
            <a:avLst/>
          </a:prstGeom>
        </p:spPr>
        <p:txBody>
          <a:bodyPr wrap="none">
            <a:spAutoFit/>
          </a:bodyPr>
          <a:lstStyle/>
          <a:p>
            <a:r>
              <a:rPr lang="en-US" altLang="zh-CN" sz="4000" dirty="0" smtClean="0">
                <a:latin typeface="Î¢ÈíÑÅºÚ"/>
              </a:rPr>
              <a:t>3</a:t>
            </a:r>
            <a:endParaRPr lang="en-US" altLang="zh-CN" dirty="0">
              <a:latin typeface="微软雅黑" panose="020B0503020204020204" pitchFamily="34" charset="-122"/>
              <a:ea typeface="微软雅黑" panose="020B0503020204020204" pitchFamily="34" charset="-122"/>
            </a:endParaRPr>
          </a:p>
        </p:txBody>
      </p:sp>
      <p:sp>
        <p:nvSpPr>
          <p:cNvPr id="11" name="矩形 10"/>
          <p:cNvSpPr/>
          <p:nvPr/>
        </p:nvSpPr>
        <p:spPr>
          <a:xfrm>
            <a:off x="1095670" y="1219567"/>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个角色</a:t>
            </a:r>
            <a:endParaRPr lang="en-US" altLang="zh-CN" dirty="0">
              <a:latin typeface="微软雅黑" panose="020B0503020204020204" pitchFamily="34" charset="-122"/>
              <a:ea typeface="微软雅黑" panose="020B0503020204020204" pitchFamily="34" charset="-122"/>
            </a:endParaRPr>
          </a:p>
        </p:txBody>
      </p:sp>
      <p:sp>
        <p:nvSpPr>
          <p:cNvPr id="16" name="圆角矩形 15"/>
          <p:cNvSpPr/>
          <p:nvPr/>
        </p:nvSpPr>
        <p:spPr>
          <a:xfrm>
            <a:off x="2195736" y="987574"/>
            <a:ext cx="1512168" cy="864096"/>
          </a:xfrm>
          <a:prstGeom prst="round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384998" y="987574"/>
            <a:ext cx="441146" cy="707886"/>
          </a:xfrm>
          <a:prstGeom prst="rect">
            <a:avLst/>
          </a:prstGeom>
        </p:spPr>
        <p:txBody>
          <a:bodyPr wrap="none">
            <a:spAutoFit/>
          </a:bodyPr>
          <a:lstStyle/>
          <a:p>
            <a:r>
              <a:rPr lang="en-US" altLang="zh-CN" sz="4000" dirty="0" smtClean="0">
                <a:latin typeface="Î¢ÈíÑÅºÚ"/>
              </a:rPr>
              <a:t>3</a:t>
            </a:r>
            <a:endParaRPr lang="en-US" altLang="zh-CN" dirty="0">
              <a:latin typeface="微软雅黑" panose="020B0503020204020204" pitchFamily="34" charset="-122"/>
              <a:ea typeface="微软雅黑" panose="020B0503020204020204" pitchFamily="34" charset="-122"/>
            </a:endParaRPr>
          </a:p>
        </p:txBody>
      </p:sp>
      <p:sp>
        <p:nvSpPr>
          <p:cNvPr id="18" name="矩形 17"/>
          <p:cNvSpPr/>
          <p:nvPr/>
        </p:nvSpPr>
        <p:spPr>
          <a:xfrm>
            <a:off x="2699792" y="1219567"/>
            <a:ext cx="87716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大工件</a:t>
            </a:r>
            <a:endParaRPr lang="en-US" altLang="zh-CN" dirty="0">
              <a:latin typeface="微软雅黑" panose="020B0503020204020204" pitchFamily="34" charset="-122"/>
              <a:ea typeface="微软雅黑" panose="020B0503020204020204" pitchFamily="34" charset="-122"/>
            </a:endParaRPr>
          </a:p>
        </p:txBody>
      </p:sp>
      <p:sp>
        <p:nvSpPr>
          <p:cNvPr id="19" name="圆角矩形 18"/>
          <p:cNvSpPr/>
          <p:nvPr/>
        </p:nvSpPr>
        <p:spPr>
          <a:xfrm>
            <a:off x="3779912" y="993333"/>
            <a:ext cx="1512168" cy="864096"/>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969174" y="993333"/>
            <a:ext cx="441146" cy="707886"/>
          </a:xfrm>
          <a:prstGeom prst="rect">
            <a:avLst/>
          </a:prstGeom>
        </p:spPr>
        <p:txBody>
          <a:bodyPr wrap="none">
            <a:spAutoFit/>
          </a:bodyPr>
          <a:lstStyle/>
          <a:p>
            <a:r>
              <a:rPr lang="en-US" altLang="zh-CN" sz="4000" dirty="0" smtClean="0">
                <a:latin typeface="Î¢ÈíÑÅºÚ"/>
              </a:rPr>
              <a:t>5</a:t>
            </a:r>
            <a:endParaRPr lang="en-US" altLang="zh-CN" dirty="0">
              <a:latin typeface="微软雅黑" panose="020B0503020204020204" pitchFamily="34" charset="-122"/>
              <a:ea typeface="微软雅黑" panose="020B0503020204020204" pitchFamily="34" charset="-122"/>
            </a:endParaRPr>
          </a:p>
        </p:txBody>
      </p:sp>
      <p:sp>
        <p:nvSpPr>
          <p:cNvPr id="21" name="矩形 20"/>
          <p:cNvSpPr/>
          <p:nvPr/>
        </p:nvSpPr>
        <p:spPr>
          <a:xfrm>
            <a:off x="4283968" y="1225326"/>
            <a:ext cx="87716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个活动</a:t>
            </a:r>
            <a:endParaRPr lang="en-US" altLang="zh-CN" dirty="0">
              <a:latin typeface="微软雅黑" panose="020B0503020204020204" pitchFamily="34" charset="-122"/>
              <a:ea typeface="微软雅黑" panose="020B0503020204020204" pitchFamily="34" charset="-122"/>
            </a:endParaRPr>
          </a:p>
        </p:txBody>
      </p:sp>
      <p:sp>
        <p:nvSpPr>
          <p:cNvPr id="22" name="圆角矩形 21"/>
          <p:cNvSpPr/>
          <p:nvPr/>
        </p:nvSpPr>
        <p:spPr>
          <a:xfrm>
            <a:off x="5364088" y="987574"/>
            <a:ext cx="1512168" cy="864096"/>
          </a:xfrm>
          <a:prstGeom prst="roundRect">
            <a:avLst/>
          </a:prstGeom>
          <a:solidFill>
            <a:srgbClr val="CC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553350" y="987574"/>
            <a:ext cx="441146" cy="707886"/>
          </a:xfrm>
          <a:prstGeom prst="rect">
            <a:avLst/>
          </a:prstGeom>
        </p:spPr>
        <p:txBody>
          <a:bodyPr wrap="none">
            <a:spAutoFit/>
          </a:bodyPr>
          <a:lstStyle/>
          <a:p>
            <a:r>
              <a:rPr lang="en-US" altLang="zh-CN" sz="4000" dirty="0" smtClean="0">
                <a:latin typeface="Î¢ÈíÑÅºÚ"/>
              </a:rPr>
              <a:t>5</a:t>
            </a:r>
            <a:endParaRPr lang="en-US" altLang="zh-CN" dirty="0">
              <a:latin typeface="微软雅黑" panose="020B0503020204020204" pitchFamily="34" charset="-122"/>
              <a:ea typeface="微软雅黑" panose="020B0503020204020204" pitchFamily="34" charset="-122"/>
            </a:endParaRPr>
          </a:p>
        </p:txBody>
      </p:sp>
      <p:sp>
        <p:nvSpPr>
          <p:cNvPr id="24" name="矩形 23"/>
          <p:cNvSpPr/>
          <p:nvPr/>
        </p:nvSpPr>
        <p:spPr>
          <a:xfrm>
            <a:off x="5868144" y="1219567"/>
            <a:ext cx="87716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大价值</a:t>
            </a:r>
            <a:endParaRPr lang="en-US" altLang="zh-CN" dirty="0">
              <a:latin typeface="微软雅黑" panose="020B0503020204020204" pitchFamily="34" charset="-122"/>
              <a:ea typeface="微软雅黑" panose="020B0503020204020204" pitchFamily="34" charset="-122"/>
            </a:endParaRPr>
          </a:p>
        </p:txBody>
      </p:sp>
      <p:sp>
        <p:nvSpPr>
          <p:cNvPr id="26" name="圆角矩形 25"/>
          <p:cNvSpPr/>
          <p:nvPr/>
        </p:nvSpPr>
        <p:spPr>
          <a:xfrm>
            <a:off x="6997815" y="999832"/>
            <a:ext cx="1512168" cy="864096"/>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7187077" y="999832"/>
            <a:ext cx="441146" cy="707886"/>
          </a:xfrm>
          <a:prstGeom prst="rect">
            <a:avLst/>
          </a:prstGeom>
        </p:spPr>
        <p:txBody>
          <a:bodyPr wrap="none">
            <a:spAutoFit/>
          </a:bodyPr>
          <a:lstStyle/>
          <a:p>
            <a:r>
              <a:rPr lang="en-US" altLang="zh-CN" sz="4000" dirty="0" smtClean="0">
                <a:latin typeface="Î¢ÈíÑÅºÚ"/>
              </a:rPr>
              <a:t>3</a:t>
            </a:r>
            <a:endParaRPr lang="en-US" altLang="zh-CN" dirty="0">
              <a:latin typeface="微软雅黑" panose="020B0503020204020204" pitchFamily="34" charset="-122"/>
              <a:ea typeface="微软雅黑" panose="020B0503020204020204" pitchFamily="34" charset="-122"/>
            </a:endParaRPr>
          </a:p>
        </p:txBody>
      </p:sp>
      <p:sp>
        <p:nvSpPr>
          <p:cNvPr id="28" name="矩形 27"/>
          <p:cNvSpPr/>
          <p:nvPr/>
        </p:nvSpPr>
        <p:spPr>
          <a:xfrm>
            <a:off x="7501871" y="1231825"/>
            <a:ext cx="877163" cy="369332"/>
          </a:xfrm>
          <a:prstGeom prst="rect">
            <a:avLst/>
          </a:prstGeom>
        </p:spPr>
        <p:txBody>
          <a:bodyPr wrap="none">
            <a:spAutoFit/>
          </a:bodyPr>
          <a:lstStyle/>
          <a:p>
            <a:r>
              <a:rPr lang="zh-CN" altLang="en-US" dirty="0" smtClean="0">
                <a:latin typeface="微软雅黑" panose="020B0503020204020204" pitchFamily="34" charset="-122"/>
                <a:ea typeface="微软雅黑" panose="020B0503020204020204" pitchFamily="34" charset="-122"/>
              </a:rPr>
              <a:t>大基础</a:t>
            </a:r>
            <a:endParaRPr lang="en-US" altLang="zh-CN" dirty="0">
              <a:latin typeface="微软雅黑" panose="020B0503020204020204" pitchFamily="34" charset="-122"/>
              <a:ea typeface="微软雅黑" panose="020B0503020204020204" pitchFamily="34" charset="-122"/>
            </a:endParaRPr>
          </a:p>
        </p:txBody>
      </p:sp>
      <p:sp>
        <p:nvSpPr>
          <p:cNvPr id="30" name="矩形 29"/>
          <p:cNvSpPr/>
          <p:nvPr/>
        </p:nvSpPr>
        <p:spPr>
          <a:xfrm>
            <a:off x="780876" y="2099102"/>
            <a:ext cx="1251006" cy="288032"/>
          </a:xfrm>
          <a:prstGeom prst="rect">
            <a:avLst/>
          </a:prstGeom>
          <a:gradFill flip="none" rotWithShape="1">
            <a:gsLst>
              <a:gs pos="0">
                <a:srgbClr val="66CCFF">
                  <a:tint val="66000"/>
                  <a:satMod val="160000"/>
                </a:srgbClr>
              </a:gs>
              <a:gs pos="50000">
                <a:srgbClr val="66CCFF">
                  <a:tint val="44500"/>
                  <a:satMod val="160000"/>
                </a:srgbClr>
              </a:gs>
              <a:gs pos="100000">
                <a:srgbClr val="66CCFF">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产品负责人</a:t>
            </a:r>
            <a:endParaRPr lang="zh-CN" altLang="en-US" sz="1200" b="1" dirty="0">
              <a:solidFill>
                <a:schemeClr val="tx1"/>
              </a:solidFill>
            </a:endParaRPr>
          </a:p>
        </p:txBody>
      </p:sp>
      <p:sp>
        <p:nvSpPr>
          <p:cNvPr id="32" name="矩形 31"/>
          <p:cNvSpPr/>
          <p:nvPr/>
        </p:nvSpPr>
        <p:spPr>
          <a:xfrm>
            <a:off x="772323" y="2563537"/>
            <a:ext cx="1251006" cy="288032"/>
          </a:xfrm>
          <a:prstGeom prst="rect">
            <a:avLst/>
          </a:prstGeom>
          <a:gradFill flip="none" rotWithShape="1">
            <a:gsLst>
              <a:gs pos="0">
                <a:srgbClr val="66CCFF">
                  <a:tint val="66000"/>
                  <a:satMod val="160000"/>
                </a:srgbClr>
              </a:gs>
              <a:gs pos="50000">
                <a:srgbClr val="66CCFF">
                  <a:tint val="44500"/>
                  <a:satMod val="160000"/>
                </a:srgbClr>
              </a:gs>
              <a:gs pos="100000">
                <a:srgbClr val="66CCFF">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tx1"/>
                </a:solidFill>
              </a:rPr>
              <a:t>Scrum Master</a:t>
            </a:r>
            <a:endParaRPr lang="zh-CN" altLang="en-US" sz="1200" b="1" dirty="0">
              <a:solidFill>
                <a:schemeClr val="tx1"/>
              </a:solidFill>
            </a:endParaRPr>
          </a:p>
        </p:txBody>
      </p:sp>
      <p:sp>
        <p:nvSpPr>
          <p:cNvPr id="33" name="矩形 32"/>
          <p:cNvSpPr/>
          <p:nvPr/>
        </p:nvSpPr>
        <p:spPr>
          <a:xfrm>
            <a:off x="772323" y="3031459"/>
            <a:ext cx="1251006" cy="288032"/>
          </a:xfrm>
          <a:prstGeom prst="rect">
            <a:avLst/>
          </a:prstGeom>
          <a:gradFill flip="none" rotWithShape="1">
            <a:gsLst>
              <a:gs pos="0">
                <a:srgbClr val="66CCFF">
                  <a:tint val="66000"/>
                  <a:satMod val="160000"/>
                </a:srgbClr>
              </a:gs>
              <a:gs pos="50000">
                <a:srgbClr val="66CCFF">
                  <a:tint val="44500"/>
                  <a:satMod val="160000"/>
                </a:srgbClr>
              </a:gs>
              <a:gs pos="100000">
                <a:srgbClr val="66CCFF">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研发团队</a:t>
            </a:r>
            <a:endParaRPr lang="zh-CN" altLang="en-US" sz="1200" b="1" dirty="0">
              <a:solidFill>
                <a:schemeClr val="tx1"/>
              </a:solidFill>
            </a:endParaRPr>
          </a:p>
        </p:txBody>
      </p:sp>
      <p:grpSp>
        <p:nvGrpSpPr>
          <p:cNvPr id="43" name="组合 42"/>
          <p:cNvGrpSpPr/>
          <p:nvPr/>
        </p:nvGrpSpPr>
        <p:grpSpPr>
          <a:xfrm>
            <a:off x="671511" y="1851670"/>
            <a:ext cx="109365" cy="1323805"/>
            <a:chOff x="671511" y="1851670"/>
            <a:chExt cx="109365" cy="1323805"/>
          </a:xfrm>
        </p:grpSpPr>
        <p:cxnSp>
          <p:nvCxnSpPr>
            <p:cNvPr id="40" name="直接连接符 39"/>
            <p:cNvCxnSpPr/>
            <p:nvPr/>
          </p:nvCxnSpPr>
          <p:spPr>
            <a:xfrm>
              <a:off x="683568" y="1851670"/>
              <a:ext cx="0" cy="132380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0" idx="1"/>
            </p:cNvCxnSpPr>
            <p:nvPr/>
          </p:nvCxnSpPr>
          <p:spPr>
            <a:xfrm>
              <a:off x="683568" y="2243118"/>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83568" y="2707553"/>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71511" y="3161093"/>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a:xfrm>
            <a:off x="2393551" y="2099102"/>
            <a:ext cx="1251006" cy="288032"/>
          </a:xfrm>
          <a:prstGeom prst="rect">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产品待办列表</a:t>
            </a:r>
            <a:endParaRPr lang="zh-CN" altLang="en-US" sz="1200" b="1" dirty="0">
              <a:solidFill>
                <a:schemeClr val="tx1"/>
              </a:solidFill>
            </a:endParaRPr>
          </a:p>
        </p:txBody>
      </p:sp>
      <p:sp>
        <p:nvSpPr>
          <p:cNvPr id="48" name="矩形 47"/>
          <p:cNvSpPr/>
          <p:nvPr/>
        </p:nvSpPr>
        <p:spPr>
          <a:xfrm>
            <a:off x="2384998" y="2563537"/>
            <a:ext cx="1251006" cy="288032"/>
          </a:xfrm>
          <a:prstGeom prst="rect">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迭代产品列表</a:t>
            </a:r>
            <a:endParaRPr lang="zh-CN" altLang="en-US" sz="1200" b="1" dirty="0">
              <a:solidFill>
                <a:schemeClr val="tx1"/>
              </a:solidFill>
            </a:endParaRPr>
          </a:p>
        </p:txBody>
      </p:sp>
      <p:sp>
        <p:nvSpPr>
          <p:cNvPr id="49" name="矩形 48"/>
          <p:cNvSpPr/>
          <p:nvPr/>
        </p:nvSpPr>
        <p:spPr>
          <a:xfrm>
            <a:off x="2384998" y="3031459"/>
            <a:ext cx="1251006" cy="288032"/>
          </a:xfrm>
          <a:prstGeom prst="rect">
            <a:avLst/>
          </a:prstGeom>
          <a:gradFill flip="none" rotWithShape="1">
            <a:gsLst>
              <a:gs pos="0">
                <a:srgbClr val="FF9900">
                  <a:tint val="66000"/>
                  <a:satMod val="160000"/>
                </a:srgbClr>
              </a:gs>
              <a:gs pos="50000">
                <a:srgbClr val="FF9900">
                  <a:tint val="44500"/>
                  <a:satMod val="160000"/>
                </a:srgbClr>
              </a:gs>
              <a:gs pos="100000">
                <a:srgbClr val="FF99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产品增量</a:t>
            </a:r>
            <a:endParaRPr lang="zh-CN" altLang="en-US" sz="1200" b="1" dirty="0">
              <a:solidFill>
                <a:schemeClr val="tx1"/>
              </a:solidFill>
            </a:endParaRPr>
          </a:p>
        </p:txBody>
      </p:sp>
      <p:grpSp>
        <p:nvGrpSpPr>
          <p:cNvPr id="50" name="组合 49"/>
          <p:cNvGrpSpPr/>
          <p:nvPr/>
        </p:nvGrpSpPr>
        <p:grpSpPr>
          <a:xfrm>
            <a:off x="2284186" y="1851670"/>
            <a:ext cx="109365" cy="1323805"/>
            <a:chOff x="671511" y="1851670"/>
            <a:chExt cx="109365" cy="1323805"/>
          </a:xfrm>
        </p:grpSpPr>
        <p:cxnSp>
          <p:nvCxnSpPr>
            <p:cNvPr id="51" name="直接连接符 50"/>
            <p:cNvCxnSpPr/>
            <p:nvPr/>
          </p:nvCxnSpPr>
          <p:spPr>
            <a:xfrm>
              <a:off x="683568" y="1851670"/>
              <a:ext cx="0" cy="1323805"/>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683568" y="2225786"/>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683568" y="2707553"/>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71511" y="3161093"/>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58" name="矩形 57"/>
          <p:cNvSpPr/>
          <p:nvPr/>
        </p:nvSpPr>
        <p:spPr>
          <a:xfrm>
            <a:off x="4006226" y="2099102"/>
            <a:ext cx="1251006" cy="288032"/>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产品梳理会</a:t>
            </a:r>
            <a:endParaRPr lang="zh-CN" altLang="en-US" sz="1200" b="1" dirty="0">
              <a:solidFill>
                <a:schemeClr val="tx1"/>
              </a:solidFill>
            </a:endParaRPr>
          </a:p>
        </p:txBody>
      </p:sp>
      <p:sp>
        <p:nvSpPr>
          <p:cNvPr id="59" name="矩形 58"/>
          <p:cNvSpPr/>
          <p:nvPr/>
        </p:nvSpPr>
        <p:spPr>
          <a:xfrm>
            <a:off x="3997673" y="2563537"/>
            <a:ext cx="1251006" cy="288032"/>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迭代计划会</a:t>
            </a:r>
            <a:endParaRPr lang="zh-CN" altLang="en-US" sz="1200" b="1" dirty="0">
              <a:solidFill>
                <a:schemeClr val="tx1"/>
              </a:solidFill>
            </a:endParaRPr>
          </a:p>
        </p:txBody>
      </p:sp>
      <p:sp>
        <p:nvSpPr>
          <p:cNvPr id="60" name="矩形 59"/>
          <p:cNvSpPr/>
          <p:nvPr/>
        </p:nvSpPr>
        <p:spPr>
          <a:xfrm>
            <a:off x="3997673" y="3031459"/>
            <a:ext cx="1251006" cy="288032"/>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每日立会</a:t>
            </a:r>
            <a:endParaRPr lang="zh-CN" altLang="en-US" sz="1200" b="1" dirty="0">
              <a:solidFill>
                <a:schemeClr val="tx1"/>
              </a:solidFill>
            </a:endParaRPr>
          </a:p>
        </p:txBody>
      </p:sp>
      <p:sp>
        <p:nvSpPr>
          <p:cNvPr id="66" name="矩形 65"/>
          <p:cNvSpPr/>
          <p:nvPr/>
        </p:nvSpPr>
        <p:spPr>
          <a:xfrm>
            <a:off x="3994169" y="3449125"/>
            <a:ext cx="1251006" cy="288032"/>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迭代检验会</a:t>
            </a:r>
            <a:endParaRPr lang="zh-CN" altLang="en-US" sz="1200" b="1" dirty="0">
              <a:solidFill>
                <a:schemeClr val="tx1"/>
              </a:solidFill>
            </a:endParaRPr>
          </a:p>
        </p:txBody>
      </p:sp>
      <p:sp>
        <p:nvSpPr>
          <p:cNvPr id="67" name="矩形 66"/>
          <p:cNvSpPr/>
          <p:nvPr/>
        </p:nvSpPr>
        <p:spPr>
          <a:xfrm>
            <a:off x="3994169" y="3881172"/>
            <a:ext cx="1251006" cy="288032"/>
          </a:xfrm>
          <a:prstGeom prst="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迭代回顾会</a:t>
            </a:r>
            <a:endParaRPr lang="zh-CN" altLang="en-US" sz="1200" b="1" dirty="0">
              <a:solidFill>
                <a:schemeClr val="tx1"/>
              </a:solidFill>
            </a:endParaRPr>
          </a:p>
        </p:txBody>
      </p:sp>
      <p:grpSp>
        <p:nvGrpSpPr>
          <p:cNvPr id="71" name="组合 70"/>
          <p:cNvGrpSpPr/>
          <p:nvPr/>
        </p:nvGrpSpPr>
        <p:grpSpPr>
          <a:xfrm>
            <a:off x="3896861" y="1851670"/>
            <a:ext cx="113564" cy="2173518"/>
            <a:chOff x="3896861" y="1851670"/>
            <a:chExt cx="113564" cy="2173518"/>
          </a:xfrm>
        </p:grpSpPr>
        <p:grpSp>
          <p:nvGrpSpPr>
            <p:cNvPr id="61" name="组合 60"/>
            <p:cNvGrpSpPr/>
            <p:nvPr/>
          </p:nvGrpSpPr>
          <p:grpSpPr>
            <a:xfrm>
              <a:off x="3896861" y="1851670"/>
              <a:ext cx="109365" cy="2173518"/>
              <a:chOff x="671511" y="1851670"/>
              <a:chExt cx="109365" cy="2173518"/>
            </a:xfrm>
          </p:grpSpPr>
          <p:cxnSp>
            <p:nvCxnSpPr>
              <p:cNvPr id="62" name="直接连接符 61"/>
              <p:cNvCxnSpPr/>
              <p:nvPr/>
            </p:nvCxnSpPr>
            <p:spPr>
              <a:xfrm>
                <a:off x="683568" y="1851670"/>
                <a:ext cx="0" cy="217351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683568" y="2225786"/>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683568" y="2707553"/>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71511" y="3161093"/>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69" name="直接连接符 68"/>
            <p:cNvCxnSpPr/>
            <p:nvPr/>
          </p:nvCxnSpPr>
          <p:spPr>
            <a:xfrm>
              <a:off x="3898628" y="4011910"/>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3913117" y="3593141"/>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72" name="矩形 71"/>
          <p:cNvSpPr/>
          <p:nvPr/>
        </p:nvSpPr>
        <p:spPr>
          <a:xfrm>
            <a:off x="5586155" y="2084720"/>
            <a:ext cx="1251006" cy="288032"/>
          </a:xfrm>
          <a:prstGeom prst="rect">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承诺</a:t>
            </a:r>
            <a:endParaRPr lang="zh-CN" altLang="en-US" sz="1200" b="1" dirty="0">
              <a:solidFill>
                <a:schemeClr val="tx1"/>
              </a:solidFill>
            </a:endParaRPr>
          </a:p>
        </p:txBody>
      </p:sp>
      <p:sp>
        <p:nvSpPr>
          <p:cNvPr id="73" name="矩形 72"/>
          <p:cNvSpPr/>
          <p:nvPr/>
        </p:nvSpPr>
        <p:spPr>
          <a:xfrm>
            <a:off x="5577602" y="2549155"/>
            <a:ext cx="1251006" cy="288032"/>
          </a:xfrm>
          <a:prstGeom prst="rect">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专注</a:t>
            </a:r>
            <a:endParaRPr lang="zh-CN" altLang="en-US" sz="1200" b="1" dirty="0">
              <a:solidFill>
                <a:schemeClr val="tx1"/>
              </a:solidFill>
            </a:endParaRPr>
          </a:p>
        </p:txBody>
      </p:sp>
      <p:sp>
        <p:nvSpPr>
          <p:cNvPr id="74" name="矩形 73"/>
          <p:cNvSpPr/>
          <p:nvPr/>
        </p:nvSpPr>
        <p:spPr>
          <a:xfrm>
            <a:off x="5577602" y="3017077"/>
            <a:ext cx="1251006" cy="288032"/>
          </a:xfrm>
          <a:prstGeom prst="rect">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开放</a:t>
            </a:r>
            <a:endParaRPr lang="zh-CN" altLang="en-US" sz="1200" b="1" dirty="0">
              <a:solidFill>
                <a:schemeClr val="tx1"/>
              </a:solidFill>
            </a:endParaRPr>
          </a:p>
        </p:txBody>
      </p:sp>
      <p:sp>
        <p:nvSpPr>
          <p:cNvPr id="75" name="矩形 74"/>
          <p:cNvSpPr/>
          <p:nvPr/>
        </p:nvSpPr>
        <p:spPr>
          <a:xfrm>
            <a:off x="5574098" y="3434743"/>
            <a:ext cx="1251006" cy="288032"/>
          </a:xfrm>
          <a:prstGeom prst="rect">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尊重</a:t>
            </a:r>
            <a:endParaRPr lang="zh-CN" altLang="en-US" sz="1200" b="1" dirty="0">
              <a:solidFill>
                <a:schemeClr val="tx1"/>
              </a:solidFill>
            </a:endParaRPr>
          </a:p>
        </p:txBody>
      </p:sp>
      <p:sp>
        <p:nvSpPr>
          <p:cNvPr id="76" name="矩形 75"/>
          <p:cNvSpPr/>
          <p:nvPr/>
        </p:nvSpPr>
        <p:spPr>
          <a:xfrm>
            <a:off x="5574098" y="3866790"/>
            <a:ext cx="1251006" cy="288032"/>
          </a:xfrm>
          <a:prstGeom prst="rect">
            <a:avLst/>
          </a:prstGeom>
          <a:gradFill flip="none" rotWithShape="1">
            <a:gsLst>
              <a:gs pos="0">
                <a:srgbClr val="CC66FF">
                  <a:tint val="66000"/>
                  <a:satMod val="160000"/>
                </a:srgbClr>
              </a:gs>
              <a:gs pos="50000">
                <a:srgbClr val="CC66FF">
                  <a:tint val="44500"/>
                  <a:satMod val="160000"/>
                </a:srgbClr>
              </a:gs>
              <a:gs pos="100000">
                <a:srgbClr val="CC66FF">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勇气</a:t>
            </a:r>
            <a:endParaRPr lang="zh-CN" altLang="en-US" sz="1200" b="1" dirty="0">
              <a:solidFill>
                <a:schemeClr val="tx1"/>
              </a:solidFill>
            </a:endParaRPr>
          </a:p>
        </p:txBody>
      </p:sp>
      <p:grpSp>
        <p:nvGrpSpPr>
          <p:cNvPr id="77" name="组合 76"/>
          <p:cNvGrpSpPr/>
          <p:nvPr/>
        </p:nvGrpSpPr>
        <p:grpSpPr>
          <a:xfrm>
            <a:off x="5476790" y="1837288"/>
            <a:ext cx="113564" cy="2173518"/>
            <a:chOff x="3896861" y="1851670"/>
            <a:chExt cx="113564" cy="2173518"/>
          </a:xfrm>
        </p:grpSpPr>
        <p:grpSp>
          <p:nvGrpSpPr>
            <p:cNvPr id="78" name="组合 77"/>
            <p:cNvGrpSpPr/>
            <p:nvPr/>
          </p:nvGrpSpPr>
          <p:grpSpPr>
            <a:xfrm>
              <a:off x="3896861" y="1851670"/>
              <a:ext cx="109365" cy="2173518"/>
              <a:chOff x="671511" y="1851670"/>
              <a:chExt cx="109365" cy="2173518"/>
            </a:xfrm>
          </p:grpSpPr>
          <p:cxnSp>
            <p:nvCxnSpPr>
              <p:cNvPr id="81" name="直接连接符 80"/>
              <p:cNvCxnSpPr/>
              <p:nvPr/>
            </p:nvCxnSpPr>
            <p:spPr>
              <a:xfrm>
                <a:off x="683568" y="1851670"/>
                <a:ext cx="0" cy="2173518"/>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683568" y="2225786"/>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683568" y="2707553"/>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671511" y="3161093"/>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cxnSp>
          <p:nvCxnSpPr>
            <p:cNvPr id="79" name="直接连接符 78"/>
            <p:cNvCxnSpPr/>
            <p:nvPr/>
          </p:nvCxnSpPr>
          <p:spPr>
            <a:xfrm>
              <a:off x="3898628" y="4011910"/>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3913117" y="3593141"/>
              <a:ext cx="97308" cy="0"/>
            </a:xfrm>
            <a:prstGeom prst="line">
              <a:avLst/>
            </a:prstGeom>
            <a:ln w="1270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85" name="矩形 84"/>
          <p:cNvSpPr/>
          <p:nvPr/>
        </p:nvSpPr>
        <p:spPr>
          <a:xfrm>
            <a:off x="7228071" y="2122089"/>
            <a:ext cx="1251006" cy="28803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透明</a:t>
            </a:r>
            <a:endParaRPr lang="zh-CN" altLang="en-US" sz="1200" b="1" dirty="0">
              <a:solidFill>
                <a:schemeClr val="tx1"/>
              </a:solidFill>
            </a:endParaRPr>
          </a:p>
        </p:txBody>
      </p:sp>
      <p:sp>
        <p:nvSpPr>
          <p:cNvPr id="86" name="矩形 85"/>
          <p:cNvSpPr/>
          <p:nvPr/>
        </p:nvSpPr>
        <p:spPr>
          <a:xfrm>
            <a:off x="7219518" y="2586524"/>
            <a:ext cx="1251006" cy="28803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检验</a:t>
            </a:r>
            <a:endParaRPr lang="zh-CN" altLang="en-US" sz="1200" b="1" dirty="0">
              <a:solidFill>
                <a:schemeClr val="tx1"/>
              </a:solidFill>
            </a:endParaRPr>
          </a:p>
        </p:txBody>
      </p:sp>
      <p:sp>
        <p:nvSpPr>
          <p:cNvPr id="87" name="矩形 86"/>
          <p:cNvSpPr/>
          <p:nvPr/>
        </p:nvSpPr>
        <p:spPr>
          <a:xfrm>
            <a:off x="7219518" y="3054446"/>
            <a:ext cx="1251006" cy="288032"/>
          </a:xfrm>
          <a:prstGeom prst="rect">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rPr>
              <a:t>适应</a:t>
            </a:r>
            <a:endParaRPr lang="zh-CN" altLang="en-US" sz="1200" b="1" dirty="0">
              <a:solidFill>
                <a:schemeClr val="tx1"/>
              </a:solidFill>
            </a:endParaRPr>
          </a:p>
        </p:txBody>
      </p:sp>
      <p:grpSp>
        <p:nvGrpSpPr>
          <p:cNvPr id="88" name="组合 87"/>
          <p:cNvGrpSpPr/>
          <p:nvPr/>
        </p:nvGrpSpPr>
        <p:grpSpPr>
          <a:xfrm>
            <a:off x="7118706" y="1874657"/>
            <a:ext cx="109365" cy="1323805"/>
            <a:chOff x="671511" y="1851670"/>
            <a:chExt cx="109365" cy="1323805"/>
          </a:xfrm>
          <a:solidFill>
            <a:srgbClr val="FFC000"/>
          </a:solidFill>
        </p:grpSpPr>
        <p:cxnSp>
          <p:nvCxnSpPr>
            <p:cNvPr id="89" name="直接连接符 88"/>
            <p:cNvCxnSpPr/>
            <p:nvPr/>
          </p:nvCxnSpPr>
          <p:spPr>
            <a:xfrm>
              <a:off x="683568" y="1851670"/>
              <a:ext cx="0" cy="1323805"/>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a:off x="683568" y="2225786"/>
              <a:ext cx="97308" cy="0"/>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83568" y="2707553"/>
              <a:ext cx="97308" cy="0"/>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671511" y="3161093"/>
              <a:ext cx="97308" cy="0"/>
            </a:xfrm>
            <a:prstGeom prst="line">
              <a:avLst/>
            </a:prstGeom>
            <a:grpFill/>
            <a:ln w="12700">
              <a:solidFill>
                <a:srgbClr val="00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883851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barn(inVertical)">
                                      <p:cBhvr>
                                        <p:cTn id="32" dur="500"/>
                                        <p:tgtEl>
                                          <p:spTgt spid="30"/>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arn(inVertical)">
                                      <p:cBhvr>
                                        <p:cTn id="35" dur="500"/>
                                        <p:tgtEl>
                                          <p:spTgt spid="3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barn(inVertical)">
                                      <p:cBhvr>
                                        <p:cTn id="38" dur="500"/>
                                        <p:tgtEl>
                                          <p:spTgt spid="33"/>
                                        </p:tgtEl>
                                      </p:cBhvr>
                                    </p:animEffect>
                                  </p:childTnLst>
                                </p:cTn>
                              </p:par>
                              <p:par>
                                <p:cTn id="39" presetID="16" presetClass="entr" presetSubtype="21"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barn(inVertical)">
                                      <p:cBhvr>
                                        <p:cTn id="41" dur="500"/>
                                        <p:tgtEl>
                                          <p:spTgt spid="43"/>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barn(inVertical)">
                                      <p:cBhvr>
                                        <p:cTn id="46" dur="500"/>
                                        <p:tgtEl>
                                          <p:spTgt spid="47"/>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animEffect transition="in" filter="barn(inVertical)">
                                      <p:cBhvr>
                                        <p:cTn id="49" dur="500"/>
                                        <p:tgtEl>
                                          <p:spTgt spid="48"/>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barn(inVertical)">
                                      <p:cBhvr>
                                        <p:cTn id="52" dur="500"/>
                                        <p:tgtEl>
                                          <p:spTgt spid="49"/>
                                        </p:tgtEl>
                                      </p:cBhvr>
                                    </p:animEffect>
                                  </p:childTnLst>
                                </p:cTn>
                              </p:par>
                              <p:par>
                                <p:cTn id="53" presetID="16" presetClass="entr" presetSubtype="21" fill="hold"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barn(inVertical)">
                                      <p:cBhvr>
                                        <p:cTn id="55" dur="500"/>
                                        <p:tgtEl>
                                          <p:spTgt spid="50"/>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barn(inVertical)">
                                      <p:cBhvr>
                                        <p:cTn id="60" dur="500"/>
                                        <p:tgtEl>
                                          <p:spTgt spid="58"/>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barn(inVertical)">
                                      <p:cBhvr>
                                        <p:cTn id="63" dur="500"/>
                                        <p:tgtEl>
                                          <p:spTgt spid="59"/>
                                        </p:tgtEl>
                                      </p:cBhvr>
                                    </p:animEffect>
                                  </p:childTnLst>
                                </p:cTn>
                              </p:par>
                              <p:par>
                                <p:cTn id="64" presetID="16" presetClass="entr" presetSubtype="21" fill="hold" grpId="0" nodeType="with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barn(inVertical)">
                                      <p:cBhvr>
                                        <p:cTn id="66" dur="500"/>
                                        <p:tgtEl>
                                          <p:spTgt spid="60"/>
                                        </p:tgtEl>
                                      </p:cBhvr>
                                    </p:animEffect>
                                  </p:childTnLst>
                                </p:cTn>
                              </p:par>
                              <p:par>
                                <p:cTn id="67" presetID="16" presetClass="entr" presetSubtype="21" fill="hold" grpId="0" nodeType="with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barn(inVertical)">
                                      <p:cBhvr>
                                        <p:cTn id="69" dur="500"/>
                                        <p:tgtEl>
                                          <p:spTgt spid="66"/>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barn(inVertical)">
                                      <p:cBhvr>
                                        <p:cTn id="72" dur="500"/>
                                        <p:tgtEl>
                                          <p:spTgt spid="67"/>
                                        </p:tgtEl>
                                      </p:cBhvr>
                                    </p:animEffect>
                                  </p:childTnLst>
                                </p:cTn>
                              </p:par>
                              <p:par>
                                <p:cTn id="73" presetID="16" presetClass="entr" presetSubtype="21"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animEffect transition="in" filter="barn(inVertical)">
                                      <p:cBhvr>
                                        <p:cTn id="75" dur="500"/>
                                        <p:tgtEl>
                                          <p:spTgt spid="71"/>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barn(inVertical)">
                                      <p:cBhvr>
                                        <p:cTn id="80" dur="500"/>
                                        <p:tgtEl>
                                          <p:spTgt spid="72"/>
                                        </p:tgtEl>
                                      </p:cBhvr>
                                    </p:animEffect>
                                  </p:childTnLst>
                                </p:cTn>
                              </p:par>
                              <p:par>
                                <p:cTn id="81" presetID="16" presetClass="entr" presetSubtype="21" fill="hold" grpId="0" nodeType="withEffect">
                                  <p:stCondLst>
                                    <p:cond delay="0"/>
                                  </p:stCondLst>
                                  <p:childTnLst>
                                    <p:set>
                                      <p:cBhvr>
                                        <p:cTn id="82" dur="1" fill="hold">
                                          <p:stCondLst>
                                            <p:cond delay="0"/>
                                          </p:stCondLst>
                                        </p:cTn>
                                        <p:tgtEl>
                                          <p:spTgt spid="73"/>
                                        </p:tgtEl>
                                        <p:attrNameLst>
                                          <p:attrName>style.visibility</p:attrName>
                                        </p:attrNameLst>
                                      </p:cBhvr>
                                      <p:to>
                                        <p:strVal val="visible"/>
                                      </p:to>
                                    </p:set>
                                    <p:animEffect transition="in" filter="barn(inVertical)">
                                      <p:cBhvr>
                                        <p:cTn id="83" dur="500"/>
                                        <p:tgtEl>
                                          <p:spTgt spid="73"/>
                                        </p:tgtEl>
                                      </p:cBhvr>
                                    </p:animEffect>
                                  </p:childTnLst>
                                </p:cTn>
                              </p:par>
                              <p:par>
                                <p:cTn id="84" presetID="16" presetClass="entr" presetSubtype="21" fill="hold" grpId="0" nodeType="withEffect">
                                  <p:stCondLst>
                                    <p:cond delay="0"/>
                                  </p:stCondLst>
                                  <p:childTnLst>
                                    <p:set>
                                      <p:cBhvr>
                                        <p:cTn id="85" dur="1" fill="hold">
                                          <p:stCondLst>
                                            <p:cond delay="0"/>
                                          </p:stCondLst>
                                        </p:cTn>
                                        <p:tgtEl>
                                          <p:spTgt spid="74"/>
                                        </p:tgtEl>
                                        <p:attrNameLst>
                                          <p:attrName>style.visibility</p:attrName>
                                        </p:attrNameLst>
                                      </p:cBhvr>
                                      <p:to>
                                        <p:strVal val="visible"/>
                                      </p:to>
                                    </p:set>
                                    <p:animEffect transition="in" filter="barn(inVertical)">
                                      <p:cBhvr>
                                        <p:cTn id="86" dur="500"/>
                                        <p:tgtEl>
                                          <p:spTgt spid="74"/>
                                        </p:tgtEl>
                                      </p:cBhvr>
                                    </p:animEffect>
                                  </p:childTnLst>
                                </p:cTn>
                              </p:par>
                              <p:par>
                                <p:cTn id="87" presetID="16" presetClass="entr" presetSubtype="21" fill="hold" grpId="0" nodeType="withEffect">
                                  <p:stCondLst>
                                    <p:cond delay="0"/>
                                  </p:stCondLst>
                                  <p:childTnLst>
                                    <p:set>
                                      <p:cBhvr>
                                        <p:cTn id="88" dur="1" fill="hold">
                                          <p:stCondLst>
                                            <p:cond delay="0"/>
                                          </p:stCondLst>
                                        </p:cTn>
                                        <p:tgtEl>
                                          <p:spTgt spid="75"/>
                                        </p:tgtEl>
                                        <p:attrNameLst>
                                          <p:attrName>style.visibility</p:attrName>
                                        </p:attrNameLst>
                                      </p:cBhvr>
                                      <p:to>
                                        <p:strVal val="visible"/>
                                      </p:to>
                                    </p:set>
                                    <p:animEffect transition="in" filter="barn(inVertical)">
                                      <p:cBhvr>
                                        <p:cTn id="89" dur="500"/>
                                        <p:tgtEl>
                                          <p:spTgt spid="75"/>
                                        </p:tgtEl>
                                      </p:cBhvr>
                                    </p:animEffect>
                                  </p:childTnLst>
                                </p:cTn>
                              </p:par>
                              <p:par>
                                <p:cTn id="90" presetID="16" presetClass="entr" presetSubtype="21" fill="hold" grpId="0" nodeType="withEffect">
                                  <p:stCondLst>
                                    <p:cond delay="0"/>
                                  </p:stCondLst>
                                  <p:childTnLst>
                                    <p:set>
                                      <p:cBhvr>
                                        <p:cTn id="91" dur="1" fill="hold">
                                          <p:stCondLst>
                                            <p:cond delay="0"/>
                                          </p:stCondLst>
                                        </p:cTn>
                                        <p:tgtEl>
                                          <p:spTgt spid="76"/>
                                        </p:tgtEl>
                                        <p:attrNameLst>
                                          <p:attrName>style.visibility</p:attrName>
                                        </p:attrNameLst>
                                      </p:cBhvr>
                                      <p:to>
                                        <p:strVal val="visible"/>
                                      </p:to>
                                    </p:set>
                                    <p:animEffect transition="in" filter="barn(inVertical)">
                                      <p:cBhvr>
                                        <p:cTn id="92" dur="500"/>
                                        <p:tgtEl>
                                          <p:spTgt spid="76"/>
                                        </p:tgtEl>
                                      </p:cBhvr>
                                    </p:animEffect>
                                  </p:childTnLst>
                                </p:cTn>
                              </p:par>
                              <p:par>
                                <p:cTn id="93" presetID="16" presetClass="entr" presetSubtype="21" fill="hold" nodeType="withEffect">
                                  <p:stCondLst>
                                    <p:cond delay="0"/>
                                  </p:stCondLst>
                                  <p:childTnLst>
                                    <p:set>
                                      <p:cBhvr>
                                        <p:cTn id="94" dur="1" fill="hold">
                                          <p:stCondLst>
                                            <p:cond delay="0"/>
                                          </p:stCondLst>
                                        </p:cTn>
                                        <p:tgtEl>
                                          <p:spTgt spid="77"/>
                                        </p:tgtEl>
                                        <p:attrNameLst>
                                          <p:attrName>style.visibility</p:attrName>
                                        </p:attrNameLst>
                                      </p:cBhvr>
                                      <p:to>
                                        <p:strVal val="visible"/>
                                      </p:to>
                                    </p:set>
                                    <p:animEffect transition="in" filter="barn(inVertical)">
                                      <p:cBhvr>
                                        <p:cTn id="95" dur="500"/>
                                        <p:tgtEl>
                                          <p:spTgt spid="77"/>
                                        </p:tgtEl>
                                      </p:cBhvr>
                                    </p:animEffect>
                                  </p:childTnLst>
                                </p:cTn>
                              </p:par>
                            </p:childTnLst>
                          </p:cTn>
                        </p:par>
                      </p:childTnLst>
                    </p:cTn>
                  </p:par>
                  <p:par>
                    <p:cTn id="96" fill="hold">
                      <p:stCondLst>
                        <p:cond delay="indefinite"/>
                      </p:stCondLst>
                      <p:childTnLst>
                        <p:par>
                          <p:cTn id="97" fill="hold">
                            <p:stCondLst>
                              <p:cond delay="0"/>
                            </p:stCondLst>
                            <p:childTnLst>
                              <p:par>
                                <p:cTn id="98" presetID="16" presetClass="entr" presetSubtype="21" fill="hold" grpId="0" nodeType="clickEffect">
                                  <p:stCondLst>
                                    <p:cond delay="0"/>
                                  </p:stCondLst>
                                  <p:childTnLst>
                                    <p:set>
                                      <p:cBhvr>
                                        <p:cTn id="99" dur="1" fill="hold">
                                          <p:stCondLst>
                                            <p:cond delay="0"/>
                                          </p:stCondLst>
                                        </p:cTn>
                                        <p:tgtEl>
                                          <p:spTgt spid="85"/>
                                        </p:tgtEl>
                                        <p:attrNameLst>
                                          <p:attrName>style.visibility</p:attrName>
                                        </p:attrNameLst>
                                      </p:cBhvr>
                                      <p:to>
                                        <p:strVal val="visible"/>
                                      </p:to>
                                    </p:set>
                                    <p:animEffect transition="in" filter="barn(inVertical)">
                                      <p:cBhvr>
                                        <p:cTn id="100" dur="500"/>
                                        <p:tgtEl>
                                          <p:spTgt spid="85"/>
                                        </p:tgtEl>
                                      </p:cBhvr>
                                    </p:animEffect>
                                  </p:childTnLst>
                                </p:cTn>
                              </p:par>
                              <p:par>
                                <p:cTn id="101" presetID="16" presetClass="entr" presetSubtype="21" fill="hold" grpId="0" nodeType="withEffect">
                                  <p:stCondLst>
                                    <p:cond delay="0"/>
                                  </p:stCondLst>
                                  <p:childTnLst>
                                    <p:set>
                                      <p:cBhvr>
                                        <p:cTn id="102" dur="1" fill="hold">
                                          <p:stCondLst>
                                            <p:cond delay="0"/>
                                          </p:stCondLst>
                                        </p:cTn>
                                        <p:tgtEl>
                                          <p:spTgt spid="86"/>
                                        </p:tgtEl>
                                        <p:attrNameLst>
                                          <p:attrName>style.visibility</p:attrName>
                                        </p:attrNameLst>
                                      </p:cBhvr>
                                      <p:to>
                                        <p:strVal val="visible"/>
                                      </p:to>
                                    </p:set>
                                    <p:animEffect transition="in" filter="barn(inVertical)">
                                      <p:cBhvr>
                                        <p:cTn id="103" dur="500"/>
                                        <p:tgtEl>
                                          <p:spTgt spid="86"/>
                                        </p:tgtEl>
                                      </p:cBhvr>
                                    </p:animEffect>
                                  </p:childTnLst>
                                </p:cTn>
                              </p:par>
                              <p:par>
                                <p:cTn id="104" presetID="16" presetClass="entr" presetSubtype="21" fill="hold" grpId="0" nodeType="withEffect">
                                  <p:stCondLst>
                                    <p:cond delay="0"/>
                                  </p:stCondLst>
                                  <p:childTnLst>
                                    <p:set>
                                      <p:cBhvr>
                                        <p:cTn id="105" dur="1" fill="hold">
                                          <p:stCondLst>
                                            <p:cond delay="0"/>
                                          </p:stCondLst>
                                        </p:cTn>
                                        <p:tgtEl>
                                          <p:spTgt spid="87"/>
                                        </p:tgtEl>
                                        <p:attrNameLst>
                                          <p:attrName>style.visibility</p:attrName>
                                        </p:attrNameLst>
                                      </p:cBhvr>
                                      <p:to>
                                        <p:strVal val="visible"/>
                                      </p:to>
                                    </p:set>
                                    <p:animEffect transition="in" filter="barn(inVertical)">
                                      <p:cBhvr>
                                        <p:cTn id="106" dur="500"/>
                                        <p:tgtEl>
                                          <p:spTgt spid="87"/>
                                        </p:tgtEl>
                                      </p:cBhvr>
                                    </p:animEffect>
                                  </p:childTnLst>
                                </p:cTn>
                              </p:par>
                              <p:par>
                                <p:cTn id="107" presetID="16" presetClass="entr" presetSubtype="21" fill="hold" nodeType="withEffect">
                                  <p:stCondLst>
                                    <p:cond delay="0"/>
                                  </p:stCondLst>
                                  <p:childTnLst>
                                    <p:set>
                                      <p:cBhvr>
                                        <p:cTn id="108" dur="1" fill="hold">
                                          <p:stCondLst>
                                            <p:cond delay="0"/>
                                          </p:stCondLst>
                                        </p:cTn>
                                        <p:tgtEl>
                                          <p:spTgt spid="88"/>
                                        </p:tgtEl>
                                        <p:attrNameLst>
                                          <p:attrName>style.visibility</p:attrName>
                                        </p:attrNameLst>
                                      </p:cBhvr>
                                      <p:to>
                                        <p:strVal val="visible"/>
                                      </p:to>
                                    </p:set>
                                    <p:animEffect transition="in" filter="barn(inVertical)">
                                      <p:cBhvr>
                                        <p:cTn id="109"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1" grpId="0"/>
      <p:bldP spid="24" grpId="0"/>
      <p:bldP spid="28" grpId="0"/>
      <p:bldP spid="30" grpId="0" animBg="1"/>
      <p:bldP spid="32" grpId="0" animBg="1"/>
      <p:bldP spid="33" grpId="0" animBg="1"/>
      <p:bldP spid="47" grpId="0" animBg="1"/>
      <p:bldP spid="48" grpId="0" animBg="1"/>
      <p:bldP spid="49" grpId="0" animBg="1"/>
      <p:bldP spid="58" grpId="0" animBg="1"/>
      <p:bldP spid="59" grpId="0" animBg="1"/>
      <p:bldP spid="60" grpId="0" animBg="1"/>
      <p:bldP spid="66" grpId="0" animBg="1"/>
      <p:bldP spid="67" grpId="0" animBg="1"/>
      <p:bldP spid="72" grpId="0" animBg="1"/>
      <p:bldP spid="73" grpId="0" animBg="1"/>
      <p:bldP spid="74" grpId="0" animBg="1"/>
      <p:bldP spid="75" grpId="0" animBg="1"/>
      <p:bldP spid="76" grpId="0" animBg="1"/>
      <p:bldP spid="85" grpId="0" animBg="1"/>
      <p:bldP spid="86" grpId="0" animBg="1"/>
      <p:bldP spid="8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3" cstate="print">
            <a:extLst>
              <a:ext uri="{28A0092B-C50C-407E-A947-70E740481C1C}">
                <a14:useLocalDpi xmlns:a14="http://schemas.microsoft.com/office/drawing/2010/main" val="0"/>
              </a:ext>
            </a:extLst>
          </a:blip>
          <a:srcRect r="44563" b="66242"/>
          <a:stretch/>
        </p:blipFill>
        <p:spPr>
          <a:xfrm flipH="1">
            <a:off x="-1" y="2612419"/>
            <a:ext cx="4958118" cy="2531081"/>
          </a:xfrm>
          <a:prstGeom prst="rect">
            <a:avLst/>
          </a:prstGeom>
        </p:spPr>
      </p:pic>
      <p:sp>
        <p:nvSpPr>
          <p:cNvPr id="25" name="圆角矩形 24"/>
          <p:cNvSpPr/>
          <p:nvPr/>
        </p:nvSpPr>
        <p:spPr>
          <a:xfrm>
            <a:off x="4427984" y="1201259"/>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1</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26" name="组合 25"/>
          <p:cNvGrpSpPr/>
          <p:nvPr/>
        </p:nvGrpSpPr>
        <p:grpSpPr>
          <a:xfrm>
            <a:off x="5076056" y="1201053"/>
            <a:ext cx="2972164" cy="503773"/>
            <a:chOff x="6339097" y="1573726"/>
            <a:chExt cx="3744416" cy="511504"/>
          </a:xfrm>
        </p:grpSpPr>
        <p:sp>
          <p:nvSpPr>
            <p:cNvPr id="27" name="圆角矩形 26"/>
            <p:cNvSpPr/>
            <p:nvPr/>
          </p:nvSpPr>
          <p:spPr>
            <a:xfrm>
              <a:off x="6339097" y="1573726"/>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28" name="矩形 27"/>
            <p:cNvSpPr/>
            <p:nvPr/>
          </p:nvSpPr>
          <p:spPr>
            <a:xfrm>
              <a:off x="6896718" y="1614014"/>
              <a:ext cx="2653076" cy="437541"/>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敏捷到底是什么</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9" name="圆角矩形 28"/>
          <p:cNvSpPr/>
          <p:nvPr/>
        </p:nvSpPr>
        <p:spPr>
          <a:xfrm>
            <a:off x="4427984" y="1900461"/>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2</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30" name="组合 29"/>
          <p:cNvGrpSpPr/>
          <p:nvPr/>
        </p:nvGrpSpPr>
        <p:grpSpPr>
          <a:xfrm>
            <a:off x="5058154" y="1900255"/>
            <a:ext cx="2972164" cy="503773"/>
            <a:chOff x="6315199" y="2410178"/>
            <a:chExt cx="3744416" cy="511504"/>
          </a:xfrm>
        </p:grpSpPr>
        <p:sp>
          <p:nvSpPr>
            <p:cNvPr id="31" name="圆角矩形 30"/>
            <p:cNvSpPr/>
            <p:nvPr/>
          </p:nvSpPr>
          <p:spPr>
            <a:xfrm>
              <a:off x="6315199" y="2410178"/>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2" name="矩形 31"/>
            <p:cNvSpPr/>
            <p:nvPr/>
          </p:nvSpPr>
          <p:spPr>
            <a:xfrm>
              <a:off x="6893964" y="2450466"/>
              <a:ext cx="2653076" cy="437541"/>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敏捷</a:t>
              </a:r>
              <a:r>
                <a:rPr lang="en-US"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VS </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瀑布</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6" name="圆角矩形 35"/>
          <p:cNvSpPr/>
          <p:nvPr/>
        </p:nvSpPr>
        <p:spPr>
          <a:xfrm>
            <a:off x="4427984" y="2589262"/>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3</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37" name="组合 36"/>
          <p:cNvGrpSpPr/>
          <p:nvPr/>
        </p:nvGrpSpPr>
        <p:grpSpPr>
          <a:xfrm>
            <a:off x="5076056" y="2589053"/>
            <a:ext cx="2972164" cy="503773"/>
            <a:chOff x="6339097" y="3296031"/>
            <a:chExt cx="3744416" cy="511504"/>
          </a:xfrm>
        </p:grpSpPr>
        <p:sp>
          <p:nvSpPr>
            <p:cNvPr id="38" name="圆角矩形 37"/>
            <p:cNvSpPr/>
            <p:nvPr/>
          </p:nvSpPr>
          <p:spPr>
            <a:xfrm>
              <a:off x="6339097" y="3296031"/>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39" name="矩形 38"/>
            <p:cNvSpPr/>
            <p:nvPr/>
          </p:nvSpPr>
          <p:spPr>
            <a:xfrm>
              <a:off x="6898538" y="3336319"/>
              <a:ext cx="2736305" cy="437541"/>
            </a:xfrm>
            <a:prstGeom prst="rect">
              <a:avLst/>
            </a:prstGeom>
          </p:spPr>
          <p:txBody>
            <a:bodyPr wrap="square" lIns="121960" tIns="60980" rIns="121960" bIns="60980">
              <a:spAutoFit/>
            </a:bodyPr>
            <a:lstStyle/>
            <a:p>
              <a:pPr>
                <a:defRPr/>
              </a:pPr>
              <a:r>
                <a:rPr lang="en-US" altLang="zh-CN"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Scrum</a:t>
              </a: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介绍</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40" name="圆角矩形 39"/>
          <p:cNvSpPr/>
          <p:nvPr/>
        </p:nvSpPr>
        <p:spPr>
          <a:xfrm>
            <a:off x="4427984" y="3292113"/>
            <a:ext cx="491917" cy="503773"/>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370" tIns="45685" rIns="91370" bIns="45685" anchor="ctr"/>
          <a:lstStyle/>
          <a:p>
            <a:pPr algn="ctr">
              <a:defRPr/>
            </a:pPr>
            <a:r>
              <a:rPr lang="en-US" altLang="zh-CN" sz="2700" dirty="0">
                <a:latin typeface="+mj-lt"/>
                <a:ea typeface="Arial Unicode MS" panose="020B0604020202020204" pitchFamily="34" charset="-122"/>
                <a:cs typeface="Arial Unicode MS" panose="020B0604020202020204" pitchFamily="34" charset="-122"/>
              </a:rPr>
              <a:t>4</a:t>
            </a:r>
            <a:endParaRPr lang="zh-CN" altLang="en-US" sz="2700" dirty="0">
              <a:latin typeface="+mj-lt"/>
              <a:ea typeface="Arial Unicode MS" panose="020B0604020202020204" pitchFamily="34" charset="-122"/>
              <a:cs typeface="Arial Unicode MS" panose="020B0604020202020204" pitchFamily="34" charset="-122"/>
            </a:endParaRPr>
          </a:p>
        </p:txBody>
      </p:sp>
      <p:grpSp>
        <p:nvGrpSpPr>
          <p:cNvPr id="41" name="组合 40"/>
          <p:cNvGrpSpPr/>
          <p:nvPr/>
        </p:nvGrpSpPr>
        <p:grpSpPr>
          <a:xfrm>
            <a:off x="5076056" y="3291748"/>
            <a:ext cx="2972164" cy="503772"/>
            <a:chOff x="6339097" y="4180903"/>
            <a:chExt cx="3744416" cy="511504"/>
          </a:xfrm>
        </p:grpSpPr>
        <p:sp>
          <p:nvSpPr>
            <p:cNvPr id="46" name="圆角矩形 45"/>
            <p:cNvSpPr/>
            <p:nvPr/>
          </p:nvSpPr>
          <p:spPr>
            <a:xfrm>
              <a:off x="6339097" y="4180903"/>
              <a:ext cx="3744416" cy="511504"/>
            </a:xfrm>
            <a:prstGeom prst="round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960" tIns="60980" rIns="121960" bIns="60980" anchor="ctr"/>
            <a:lstStyle/>
            <a:p>
              <a:pPr algn="ctr">
                <a:defRPr/>
              </a:pPr>
              <a:endParaRPr lang="zh-CN" altLang="en-US" sz="3600" dirty="0">
                <a:latin typeface="+mj-lt"/>
                <a:ea typeface="Arial Unicode MS" panose="020B0604020202020204" pitchFamily="34" charset="-122"/>
                <a:cs typeface="Arial Unicode MS" panose="020B0604020202020204" pitchFamily="34" charset="-122"/>
              </a:endParaRPr>
            </a:p>
          </p:txBody>
        </p:sp>
        <p:sp>
          <p:nvSpPr>
            <p:cNvPr id="47" name="矩形 46"/>
            <p:cNvSpPr/>
            <p:nvPr/>
          </p:nvSpPr>
          <p:spPr>
            <a:xfrm>
              <a:off x="6898538" y="4221882"/>
              <a:ext cx="2736305" cy="437542"/>
            </a:xfrm>
            <a:prstGeom prst="rect">
              <a:avLst/>
            </a:prstGeom>
          </p:spPr>
          <p:txBody>
            <a:bodyPr wrap="square" lIns="121960" tIns="60980" rIns="121960" bIns="60980">
              <a:spAutoFit/>
            </a:bodyPr>
            <a:lstStyle/>
            <a:p>
              <a:pPr>
                <a:defRPr/>
              </a:pPr>
              <a:r>
                <a:rPr lang="zh-CN" altLang="en-US" sz="2000" b="1" kern="1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我们的敏捷构想</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67" name="下箭头 66"/>
          <p:cNvSpPr/>
          <p:nvPr/>
        </p:nvSpPr>
        <p:spPr>
          <a:xfrm rot="16200000">
            <a:off x="3653789" y="3293445"/>
            <a:ext cx="431948" cy="509274"/>
          </a:xfrm>
          <a:prstGeom prst="downArrow">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8504" tIns="34253" rIns="68504" bIns="34253" rtlCol="0" anchor="ctr"/>
          <a:lstStyle/>
          <a:p>
            <a:pPr algn="ctr"/>
            <a:endParaRPr lang="zh-CN" altLang="en-US"/>
          </a:p>
        </p:txBody>
      </p:sp>
      <p:sp>
        <p:nvSpPr>
          <p:cNvPr id="68" name="TextBox 67"/>
          <p:cNvSpPr txBox="1"/>
          <p:nvPr/>
        </p:nvSpPr>
        <p:spPr>
          <a:xfrm>
            <a:off x="107504" y="915566"/>
            <a:ext cx="2160240" cy="1015580"/>
          </a:xfrm>
          <a:prstGeom prst="rect">
            <a:avLst/>
          </a:prstGeom>
          <a:noFill/>
        </p:spPr>
        <p:txBody>
          <a:bodyPr wrap="square" lIns="91361" tIns="45679" rIns="91361" bIns="45679">
            <a:spAutoFit/>
          </a:bodyPr>
          <a:lstStyle/>
          <a:p>
            <a:pPr algn="r">
              <a:defRPr/>
            </a:pPr>
            <a:r>
              <a:rPr lang="zh-CN" altLang="en-US" sz="3600" b="1" dirty="0" smtClean="0">
                <a:solidFill>
                  <a:schemeClr val="tx2"/>
                </a:solidFill>
                <a:latin typeface="微软雅黑" pitchFamily="34" charset="-122"/>
                <a:ea typeface="微软雅黑" pitchFamily="34" charset="-122"/>
              </a:rPr>
              <a:t>目录</a:t>
            </a:r>
            <a:endParaRPr lang="en-US" altLang="zh-CN" sz="3600" b="1" dirty="0" smtClean="0">
              <a:solidFill>
                <a:schemeClr val="tx2"/>
              </a:solidFill>
              <a:latin typeface="微软雅黑" pitchFamily="34" charset="-122"/>
              <a:ea typeface="微软雅黑" pitchFamily="34" charset="-122"/>
            </a:endParaRPr>
          </a:p>
          <a:p>
            <a:pPr algn="r">
              <a:defRPr/>
            </a:pPr>
            <a:r>
              <a:rPr lang="en-US" altLang="zh-CN" sz="2400" b="1" dirty="0" smtClean="0">
                <a:solidFill>
                  <a:schemeClr val="tx2"/>
                </a:solidFill>
                <a:latin typeface="微软雅黑" pitchFamily="34" charset="-122"/>
                <a:ea typeface="微软雅黑" pitchFamily="34" charset="-122"/>
              </a:rPr>
              <a:t>CONTENTS</a:t>
            </a:r>
            <a:endParaRPr lang="zh-CN" altLang="en-US" sz="2400" b="1"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22767353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smtClean="0"/>
              <a:t>完成标准</a:t>
            </a:r>
            <a:endParaRPr lang="zh-CN" altLang="en-US" dirty="0"/>
          </a:p>
        </p:txBody>
      </p:sp>
      <p:grpSp>
        <p:nvGrpSpPr>
          <p:cNvPr id="20" name="组合 19"/>
          <p:cNvGrpSpPr/>
          <p:nvPr/>
        </p:nvGrpSpPr>
        <p:grpSpPr>
          <a:xfrm>
            <a:off x="2843808" y="1180447"/>
            <a:ext cx="6094344" cy="2994323"/>
            <a:chOff x="938009" y="859567"/>
            <a:chExt cx="7303987" cy="3440375"/>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35896" y="4053721"/>
              <a:ext cx="954107"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8709000">
            <a:off x="1510419" y="728915"/>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543372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选定项目</a:t>
            </a:r>
          </a:p>
        </p:txBody>
      </p:sp>
      <p:sp>
        <p:nvSpPr>
          <p:cNvPr id="5" name="文本框 4"/>
          <p:cNvSpPr txBox="1"/>
          <p:nvPr/>
        </p:nvSpPr>
        <p:spPr>
          <a:xfrm>
            <a:off x="611560" y="843558"/>
            <a:ext cx="3602268" cy="2893100"/>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什么样的项目适合敏捷？</a:t>
            </a:r>
            <a:endParaRPr lang="en-US" altLang="zh-CN" dirty="0" smtClean="0"/>
          </a:p>
          <a:p>
            <a:pPr marL="742950" lvl="1" indent="-285750">
              <a:buFont typeface="Arial" panose="020B0604020202020204" pitchFamily="34" charset="0"/>
              <a:buChar char="•"/>
            </a:pPr>
            <a:r>
              <a:rPr lang="zh-CN" altLang="en-US" sz="1600" dirty="0" smtClean="0"/>
              <a:t>创新类；</a:t>
            </a:r>
            <a:endParaRPr lang="en-US" altLang="zh-CN" sz="1600" dirty="0" smtClean="0"/>
          </a:p>
          <a:p>
            <a:pPr marL="742950" lvl="1" indent="-285750">
              <a:buFont typeface="Arial" panose="020B0604020202020204" pitchFamily="34" charset="0"/>
              <a:buChar char="•"/>
            </a:pPr>
            <a:r>
              <a:rPr lang="zh-CN" altLang="en-US" sz="1600" dirty="0" smtClean="0"/>
              <a:t>不断有更新类需求的；</a:t>
            </a:r>
            <a:endParaRPr lang="en-US" altLang="zh-CN" sz="1600" dirty="0" smtClean="0"/>
          </a:p>
          <a:p>
            <a:pPr marL="742950" lvl="1" indent="-285750">
              <a:buFont typeface="Arial" panose="020B0604020202020204" pitchFamily="34" charset="0"/>
              <a:buChar char="•"/>
            </a:pPr>
            <a:r>
              <a:rPr lang="zh-CN" altLang="en-US" sz="1600" dirty="0" smtClean="0"/>
              <a:t>研发团队</a:t>
            </a:r>
            <a:r>
              <a:rPr lang="en-US" altLang="zh-CN" sz="1600" dirty="0" smtClean="0"/>
              <a:t>5-9</a:t>
            </a:r>
            <a:r>
              <a:rPr lang="zh-CN" altLang="en-US" sz="1600" dirty="0" smtClean="0"/>
              <a:t>；</a:t>
            </a:r>
            <a:endParaRPr lang="en-US" altLang="zh-CN" sz="1600" dirty="0" smtClean="0"/>
          </a:p>
          <a:p>
            <a:pPr marL="742950" lvl="1" indent="-285750">
              <a:buFont typeface="Arial" panose="020B0604020202020204" pitchFamily="34" charset="0"/>
              <a:buChar char="•"/>
            </a:pPr>
            <a:r>
              <a:rPr lang="zh-CN" altLang="en-US" sz="1600" dirty="0" smtClean="0"/>
              <a:t>理论上所有的软件开发项目</a:t>
            </a:r>
            <a:endParaRPr lang="en-US" altLang="zh-CN" sz="1600" dirty="0" smtClean="0"/>
          </a:p>
          <a:p>
            <a:pPr marL="742950" lvl="1" indent="-285750">
              <a:buFont typeface="Arial" panose="020B0604020202020204" pitchFamily="34" charset="0"/>
              <a:buChar char="•"/>
            </a:pPr>
            <a:endParaRPr lang="en-US" altLang="zh-CN" dirty="0" smtClean="0"/>
          </a:p>
          <a:p>
            <a:pPr marL="285750" indent="-285750">
              <a:buFont typeface="Arial" panose="020B0604020202020204" pitchFamily="34" charset="0"/>
              <a:buChar char="•"/>
            </a:pPr>
            <a:r>
              <a:rPr lang="zh-CN" altLang="en-US" dirty="0" smtClean="0"/>
              <a:t>什么样的项目不适合敏捷？</a:t>
            </a:r>
            <a:endParaRPr lang="en-US" altLang="zh-CN" dirty="0" smtClean="0"/>
          </a:p>
          <a:p>
            <a:pPr marL="742950" lvl="1" indent="-285750">
              <a:buFont typeface="Arial" panose="020B0604020202020204" pitchFamily="34" charset="0"/>
              <a:buChar char="•"/>
            </a:pPr>
            <a:r>
              <a:rPr lang="zh-CN" altLang="en-US" sz="1600" dirty="0" smtClean="0"/>
              <a:t>生产过程固化，无特别挑战；</a:t>
            </a:r>
            <a:endParaRPr lang="en-US" altLang="zh-CN" sz="1600" dirty="0" smtClean="0"/>
          </a:p>
          <a:p>
            <a:pPr marL="742950" lvl="1" indent="-285750">
              <a:buFont typeface="Arial" panose="020B0604020202020204" pitchFamily="34" charset="0"/>
              <a:buChar char="•"/>
            </a:pPr>
            <a:r>
              <a:rPr lang="zh-CN" altLang="en-US" sz="1600" dirty="0" smtClean="0"/>
              <a:t>需求不连续；</a:t>
            </a:r>
            <a:endParaRPr lang="en-US" altLang="zh-CN" sz="1600" dirty="0" smtClean="0"/>
          </a:p>
          <a:p>
            <a:pPr marL="742950" lvl="1" indent="-285750">
              <a:buFont typeface="Arial" panose="020B0604020202020204" pitchFamily="34" charset="0"/>
              <a:buChar char="•"/>
            </a:pPr>
            <a:r>
              <a:rPr lang="zh-CN" altLang="en-US" sz="1600" dirty="0" smtClean="0"/>
              <a:t>团队规模太大（可拆分）；</a:t>
            </a:r>
            <a:endParaRPr lang="en-US" altLang="zh-CN" sz="1600" dirty="0" smtClean="0"/>
          </a:p>
          <a:p>
            <a:pPr marL="742950" lvl="1" indent="-285750">
              <a:buFont typeface="Arial" panose="020B0604020202020204" pitchFamily="34" charset="0"/>
              <a:buChar char="•"/>
            </a:pPr>
            <a:r>
              <a:rPr lang="zh-CN" altLang="en-US" sz="1600" dirty="0" smtClean="0"/>
              <a:t>项目周期太短</a:t>
            </a:r>
            <a:endParaRPr lang="en-US" altLang="zh-CN" sz="1600" dirty="0" smtClean="0"/>
          </a:p>
        </p:txBody>
      </p:sp>
      <p:sp>
        <p:nvSpPr>
          <p:cNvPr id="4" name="文本框 3"/>
          <p:cNvSpPr txBox="1"/>
          <p:nvPr/>
        </p:nvSpPr>
        <p:spPr>
          <a:xfrm>
            <a:off x="6084168" y="1059582"/>
            <a:ext cx="2088232" cy="400110"/>
          </a:xfrm>
          <a:prstGeom prst="rect">
            <a:avLst/>
          </a:prstGeom>
          <a:noFill/>
        </p:spPr>
        <p:txBody>
          <a:bodyPr wrap="square" rtlCol="0">
            <a:spAutoFit/>
          </a:bodyPr>
          <a:lstStyle/>
          <a:p>
            <a:r>
              <a:rPr lang="zh-CN" altLang="en-US" sz="2000" b="1" dirty="0" smtClean="0"/>
              <a:t>越南大厅项目</a:t>
            </a:r>
            <a:endParaRPr lang="en-US" altLang="zh-CN" sz="2000" b="1" dirty="0" smtClean="0"/>
          </a:p>
        </p:txBody>
      </p:sp>
    </p:spTree>
    <p:extLst>
      <p:ext uri="{BB962C8B-B14F-4D97-AF65-F5344CB8AC3E}">
        <p14:creationId xmlns:p14="http://schemas.microsoft.com/office/powerpoint/2010/main" val="376612994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7" end="7"/>
                                            </p:txEl>
                                          </p:spTgt>
                                        </p:tgtEl>
                                        <p:attrNameLst>
                                          <p:attrName>style.visibility</p:attrName>
                                        </p:attrNameLst>
                                      </p:cBhvr>
                                      <p:to>
                                        <p:strVal val="visible"/>
                                      </p:to>
                                    </p:set>
                                    <p:anim calcmode="lin" valueType="num">
                                      <p:cBhvr additive="base">
                                        <p:cTn id="1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anim calcmode="lin" valueType="num">
                                      <p:cBhvr additive="base">
                                        <p:cTn id="1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9" end="9"/>
                                            </p:txEl>
                                          </p:spTgt>
                                        </p:tgtEl>
                                        <p:attrNameLst>
                                          <p:attrName>style.visibility</p:attrName>
                                        </p:attrNameLst>
                                      </p:cBhvr>
                                      <p:to>
                                        <p:strVal val="visible"/>
                                      </p:to>
                                    </p:set>
                                    <p:anim calcmode="lin" valueType="num">
                                      <p:cBhvr additive="base">
                                        <p:cTn id="1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anim calcmode="lin" valueType="num">
                                      <p:cBhvr additive="base">
                                        <p:cTn id="23"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994323"/>
            <a:chOff x="938009" y="859567"/>
            <a:chExt cx="7303987" cy="3440375"/>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35896" y="4053721"/>
              <a:ext cx="954107"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8709000">
            <a:off x="1503713" y="1583111"/>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8576036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830997"/>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咀嚼敏捷</a:t>
            </a:r>
            <a:r>
              <a:rPr lang="zh-CN" altLang="en-US" sz="2000" b="1" dirty="0">
                <a:solidFill>
                  <a:schemeClr val="tx1">
                    <a:lumMod val="75000"/>
                    <a:lumOff val="25000"/>
                  </a:schemeClr>
                </a:solidFill>
              </a:rPr>
              <a:t>宣言</a:t>
            </a:r>
          </a:p>
          <a:p>
            <a:pPr>
              <a:lnSpc>
                <a:spcPct val="120000"/>
              </a:lnSpc>
            </a:pPr>
            <a:endParaRPr lang="zh-CN" altLang="en-US" sz="2000" b="1" dirty="0" smtClean="0">
              <a:solidFill>
                <a:schemeClr val="tx1">
                  <a:lumMod val="75000"/>
                  <a:lumOff val="25000"/>
                </a:schemeClr>
              </a:solidFill>
            </a:endParaRPr>
          </a:p>
        </p:txBody>
      </p:sp>
      <p:sp>
        <p:nvSpPr>
          <p:cNvPr id="3" name="矩形 2"/>
          <p:cNvSpPr/>
          <p:nvPr/>
        </p:nvSpPr>
        <p:spPr>
          <a:xfrm>
            <a:off x="611560" y="688727"/>
            <a:ext cx="4680520" cy="338554"/>
          </a:xfrm>
          <a:prstGeom prst="rect">
            <a:avLst/>
          </a:prstGeom>
        </p:spPr>
        <p:txBody>
          <a:bodyPr wrap="square">
            <a:spAutoFit/>
          </a:bodyPr>
          <a:lstStyle/>
          <a:p>
            <a:r>
              <a:rPr lang="zh-CN" altLang="en-US" sz="1600" b="1" dirty="0">
                <a:solidFill>
                  <a:schemeClr val="tx2">
                    <a:lumMod val="75000"/>
                  </a:schemeClr>
                </a:solidFill>
                <a:latin typeface="微软雅黑" panose="020B0503020204020204" pitchFamily="34" charset="-122"/>
                <a:ea typeface="微软雅黑" panose="020B0503020204020204" pitchFamily="34" charset="-122"/>
              </a:rPr>
              <a:t>个体与交互 胜于 过程和</a:t>
            </a:r>
            <a:r>
              <a:rPr lang="zh-CN" altLang="en-US" sz="1600" b="1" dirty="0" smtClean="0">
                <a:solidFill>
                  <a:schemeClr val="tx2">
                    <a:lumMod val="75000"/>
                  </a:schemeClr>
                </a:solidFill>
                <a:latin typeface="微软雅黑" panose="020B0503020204020204" pitchFamily="34" charset="-122"/>
                <a:ea typeface="微软雅黑" panose="020B0503020204020204" pitchFamily="34" charset="-122"/>
              </a:rPr>
              <a:t>工具</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617392" y="1026768"/>
            <a:ext cx="7488832" cy="646331"/>
          </a:xfrm>
          <a:prstGeom prst="rect">
            <a:avLst/>
          </a:prstGeom>
        </p:spPr>
        <p:txBody>
          <a:bodyPr wrap="square">
            <a:spAutoFit/>
          </a:bodyPr>
          <a:lstStyle/>
          <a:p>
            <a:r>
              <a:rPr lang="zh-CN" altLang="en-US" sz="1200" dirty="0" smtClean="0"/>
              <a:t>强调</a:t>
            </a:r>
            <a:r>
              <a:rPr lang="zh-CN" altLang="en-US" sz="1200" dirty="0" smtClean="0">
                <a:solidFill>
                  <a:srgbClr val="FF0000"/>
                </a:solidFill>
              </a:rPr>
              <a:t>“以人为本”</a:t>
            </a:r>
            <a:endParaRPr lang="en-US" altLang="zh-CN" sz="1200" dirty="0" smtClean="0">
              <a:solidFill>
                <a:srgbClr val="FF0000"/>
              </a:solidFill>
            </a:endParaRPr>
          </a:p>
          <a:p>
            <a:r>
              <a:rPr lang="zh-CN" altLang="en-US" sz="1200" dirty="0" smtClean="0"/>
              <a:t>“ </a:t>
            </a:r>
            <a:r>
              <a:rPr lang="zh-CN" altLang="en-US" sz="1200" dirty="0"/>
              <a:t>个体（人）” 及“ 个体” 间的沟通与</a:t>
            </a:r>
            <a:r>
              <a:rPr lang="zh-CN" altLang="en-US" sz="1200" dirty="0" smtClean="0"/>
              <a:t>协作的</a:t>
            </a:r>
            <a:r>
              <a:rPr lang="zh-CN" altLang="en-US" sz="1200" dirty="0"/>
              <a:t>重要性</a:t>
            </a:r>
            <a:r>
              <a:rPr lang="zh-CN" altLang="en-US" sz="1200" dirty="0" smtClean="0"/>
              <a:t>。</a:t>
            </a:r>
            <a:endParaRPr lang="en-US" altLang="zh-CN" sz="1200" dirty="0" smtClean="0"/>
          </a:p>
          <a:p>
            <a:r>
              <a:rPr lang="zh-CN" altLang="en-US" sz="1200" dirty="0" smtClean="0"/>
              <a:t>敏捷</a:t>
            </a:r>
            <a:r>
              <a:rPr lang="zh-CN" altLang="en-US" sz="1200" dirty="0"/>
              <a:t>开发将重视</a:t>
            </a:r>
            <a:r>
              <a:rPr lang="zh-CN" altLang="en-US" sz="1200" dirty="0">
                <a:solidFill>
                  <a:srgbClr val="FF0000"/>
                </a:solidFill>
              </a:rPr>
              <a:t>个体潜能的激发</a:t>
            </a:r>
            <a:r>
              <a:rPr lang="zh-CN" altLang="en-US" sz="1200" dirty="0"/>
              <a:t>和</a:t>
            </a:r>
            <a:r>
              <a:rPr lang="zh-CN" altLang="en-US" sz="1200" dirty="0">
                <a:solidFill>
                  <a:srgbClr val="FF0000"/>
                </a:solidFill>
              </a:rPr>
              <a:t>团队的高效协作</a:t>
            </a:r>
            <a:r>
              <a:rPr lang="zh-CN" altLang="en-US" sz="1200" dirty="0"/>
              <a:t>作为其所推崇的第一价值观</a:t>
            </a:r>
            <a:r>
              <a:rPr lang="zh-CN" altLang="en-US" sz="1200" dirty="0" smtClean="0"/>
              <a:t>。</a:t>
            </a:r>
            <a:endParaRPr lang="zh-CN" altLang="en-US" sz="1200" dirty="0"/>
          </a:p>
        </p:txBody>
      </p:sp>
      <p:sp>
        <p:nvSpPr>
          <p:cNvPr id="8" name="矩形 7"/>
          <p:cNvSpPr/>
          <p:nvPr/>
        </p:nvSpPr>
        <p:spPr>
          <a:xfrm>
            <a:off x="611560" y="1705171"/>
            <a:ext cx="4680520" cy="338554"/>
          </a:xfrm>
          <a:prstGeom prst="rect">
            <a:avLst/>
          </a:prstGeom>
        </p:spPr>
        <p:txBody>
          <a:bodyPr wrap="square">
            <a:spAutoFit/>
          </a:bodyPr>
          <a:lstStyle/>
          <a:p>
            <a:r>
              <a:rPr lang="zh-CN" altLang="en-US" sz="1600" b="1" dirty="0">
                <a:solidFill>
                  <a:schemeClr val="tx2">
                    <a:lumMod val="75000"/>
                  </a:schemeClr>
                </a:solidFill>
                <a:latin typeface="微软雅黑" panose="020B0503020204020204" pitchFamily="34" charset="-122"/>
                <a:ea typeface="微软雅黑" panose="020B0503020204020204" pitchFamily="34" charset="-122"/>
              </a:rPr>
              <a:t>可用的软件 胜于 完备的</a:t>
            </a:r>
            <a:r>
              <a:rPr lang="zh-CN" altLang="en-US" sz="1600" b="1" dirty="0" smtClean="0">
                <a:solidFill>
                  <a:schemeClr val="tx2">
                    <a:lumMod val="75000"/>
                  </a:schemeClr>
                </a:solidFill>
                <a:latin typeface="微软雅黑" panose="020B0503020204020204" pitchFamily="34" charset="-122"/>
                <a:ea typeface="微软雅黑" panose="020B0503020204020204" pitchFamily="34" charset="-122"/>
              </a:rPr>
              <a:t>文档</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634151" y="1995495"/>
            <a:ext cx="7488832" cy="646331"/>
          </a:xfrm>
          <a:prstGeom prst="rect">
            <a:avLst/>
          </a:prstGeom>
        </p:spPr>
        <p:txBody>
          <a:bodyPr wrap="square">
            <a:spAutoFit/>
          </a:bodyPr>
          <a:lstStyle/>
          <a:p>
            <a:r>
              <a:rPr lang="zh-CN" altLang="en-US" sz="1200" dirty="0" smtClean="0"/>
              <a:t>强调</a:t>
            </a:r>
            <a:r>
              <a:rPr lang="zh-CN" altLang="en-US" sz="1200" dirty="0" smtClean="0">
                <a:solidFill>
                  <a:srgbClr val="FF0000"/>
                </a:solidFill>
              </a:rPr>
              <a:t>“价值驱动”</a:t>
            </a:r>
            <a:endParaRPr lang="en-US" altLang="zh-CN" sz="1200" dirty="0" smtClean="0">
              <a:solidFill>
                <a:srgbClr val="FF0000"/>
              </a:solidFill>
            </a:endParaRPr>
          </a:p>
          <a:p>
            <a:r>
              <a:rPr lang="zh-CN" altLang="en-US" sz="1200" dirty="0" smtClean="0"/>
              <a:t>可以运行的软件才开始有价值，文档写得再详细，如果没有变成可运行的软件，还是等于空；</a:t>
            </a:r>
            <a:endParaRPr lang="en-US" altLang="zh-CN" sz="1200" dirty="0" smtClean="0"/>
          </a:p>
          <a:p>
            <a:r>
              <a:rPr lang="zh-CN" altLang="en-US" sz="1200" dirty="0" smtClean="0"/>
              <a:t>敏捷通过产品增量，累加高价值需求；</a:t>
            </a:r>
            <a:endParaRPr lang="en-US" altLang="zh-CN" sz="1200" dirty="0" smtClean="0"/>
          </a:p>
        </p:txBody>
      </p:sp>
      <p:sp>
        <p:nvSpPr>
          <p:cNvPr id="10" name="矩形 9"/>
          <p:cNvSpPr/>
          <p:nvPr/>
        </p:nvSpPr>
        <p:spPr>
          <a:xfrm>
            <a:off x="639292" y="2825896"/>
            <a:ext cx="4680520" cy="338554"/>
          </a:xfrm>
          <a:prstGeom prst="rect">
            <a:avLst/>
          </a:prstGeom>
        </p:spPr>
        <p:txBody>
          <a:bodyPr wrap="square">
            <a:spAutoFit/>
          </a:bodyPr>
          <a:lstStyle/>
          <a:p>
            <a:r>
              <a:rPr lang="zh-CN" altLang="en-US" sz="1600" b="1" dirty="0">
                <a:solidFill>
                  <a:schemeClr val="tx2">
                    <a:lumMod val="75000"/>
                  </a:schemeClr>
                </a:solidFill>
                <a:latin typeface="微软雅黑" panose="020B0503020204020204" pitchFamily="34" charset="-122"/>
                <a:ea typeface="微软雅黑" panose="020B0503020204020204" pitchFamily="34" charset="-122"/>
              </a:rPr>
              <a:t>客户协作 胜于 合同</a:t>
            </a:r>
            <a:r>
              <a:rPr lang="zh-CN" altLang="en-US" sz="1600" b="1" dirty="0" smtClean="0">
                <a:solidFill>
                  <a:schemeClr val="tx2">
                    <a:lumMod val="75000"/>
                  </a:schemeClr>
                </a:solidFill>
                <a:latin typeface="微软雅黑" panose="020B0503020204020204" pitchFamily="34" charset="-122"/>
                <a:ea typeface="微软雅黑" panose="020B0503020204020204" pitchFamily="34" charset="-122"/>
              </a:rPr>
              <a:t>谈判</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1" name="矩形 10"/>
          <p:cNvSpPr/>
          <p:nvPr/>
        </p:nvSpPr>
        <p:spPr>
          <a:xfrm>
            <a:off x="634151" y="3116816"/>
            <a:ext cx="7488832" cy="646331"/>
          </a:xfrm>
          <a:prstGeom prst="rect">
            <a:avLst/>
          </a:prstGeom>
        </p:spPr>
        <p:txBody>
          <a:bodyPr wrap="square">
            <a:spAutoFit/>
          </a:bodyPr>
          <a:lstStyle/>
          <a:p>
            <a:r>
              <a:rPr lang="zh-CN" altLang="en-US" sz="1200" dirty="0" smtClean="0"/>
              <a:t>强调</a:t>
            </a:r>
            <a:r>
              <a:rPr lang="zh-CN" altLang="en-US" sz="1200" dirty="0" smtClean="0">
                <a:solidFill>
                  <a:srgbClr val="FF0000"/>
                </a:solidFill>
              </a:rPr>
              <a:t>“ 客户</a:t>
            </a:r>
            <a:r>
              <a:rPr lang="en-US" altLang="zh-CN" sz="1200" dirty="0" smtClean="0">
                <a:solidFill>
                  <a:srgbClr val="FF0000"/>
                </a:solidFill>
              </a:rPr>
              <a:t>+</a:t>
            </a:r>
            <a:r>
              <a:rPr lang="zh-CN" altLang="en-US" sz="1200" dirty="0" smtClean="0">
                <a:solidFill>
                  <a:srgbClr val="FF0000"/>
                </a:solidFill>
              </a:rPr>
              <a:t>协作”</a:t>
            </a:r>
            <a:endParaRPr lang="en-US" altLang="zh-CN" sz="1200" dirty="0" smtClean="0">
              <a:solidFill>
                <a:srgbClr val="FF0000"/>
              </a:solidFill>
            </a:endParaRPr>
          </a:p>
          <a:p>
            <a:r>
              <a:rPr lang="zh-CN" altLang="en-US" sz="1200" dirty="0" smtClean="0"/>
              <a:t>把</a:t>
            </a:r>
            <a:r>
              <a:rPr lang="zh-CN" altLang="en-US" sz="1200" dirty="0"/>
              <a:t>客户当成了合作者和伙伴</a:t>
            </a:r>
            <a:r>
              <a:rPr lang="zh-CN" altLang="en-US" sz="1200" dirty="0" smtClean="0"/>
              <a:t>，“ </a:t>
            </a:r>
            <a:r>
              <a:rPr lang="zh-CN" altLang="en-US" sz="1200" dirty="0"/>
              <a:t>帮助客户取得竞争优势</a:t>
            </a:r>
            <a:r>
              <a:rPr lang="zh-CN" altLang="en-US" sz="1200" dirty="0" smtClean="0"/>
              <a:t>”</a:t>
            </a:r>
            <a:endParaRPr lang="en-US" altLang="zh-CN" sz="1200" dirty="0" smtClean="0"/>
          </a:p>
          <a:p>
            <a:r>
              <a:rPr lang="zh-CN" altLang="en-US" sz="1200" dirty="0" smtClean="0">
                <a:solidFill>
                  <a:srgbClr val="FF0000"/>
                </a:solidFill>
              </a:rPr>
              <a:t>客户参与</a:t>
            </a:r>
            <a:r>
              <a:rPr lang="zh-CN" altLang="en-US" sz="1200" dirty="0" smtClean="0"/>
              <a:t>到项目开发过程中，通过可运行的软件反馈其意见，寻找真实价值并调整后续计划；</a:t>
            </a:r>
            <a:endParaRPr lang="zh-CN" altLang="en-US" sz="1200" dirty="0"/>
          </a:p>
        </p:txBody>
      </p:sp>
      <p:sp>
        <p:nvSpPr>
          <p:cNvPr id="12" name="矩形 11"/>
          <p:cNvSpPr/>
          <p:nvPr/>
        </p:nvSpPr>
        <p:spPr>
          <a:xfrm>
            <a:off x="639292" y="3884194"/>
            <a:ext cx="4680520" cy="338554"/>
          </a:xfrm>
          <a:prstGeom prst="rect">
            <a:avLst/>
          </a:prstGeom>
        </p:spPr>
        <p:txBody>
          <a:bodyPr wrap="square">
            <a:spAutoFit/>
          </a:bodyPr>
          <a:lstStyle/>
          <a:p>
            <a:r>
              <a:rPr lang="zh-CN" altLang="en-US" sz="1600" b="1" dirty="0">
                <a:solidFill>
                  <a:schemeClr val="tx2">
                    <a:lumMod val="75000"/>
                  </a:schemeClr>
                </a:solidFill>
                <a:latin typeface="微软雅黑" panose="020B0503020204020204" pitchFamily="34" charset="-122"/>
                <a:ea typeface="微软雅黑" panose="020B0503020204020204" pitchFamily="34" charset="-122"/>
              </a:rPr>
              <a:t>响应变化 胜于 遵循</a:t>
            </a:r>
            <a:r>
              <a:rPr lang="zh-CN" altLang="en-US" sz="1600" b="1" dirty="0" smtClean="0">
                <a:solidFill>
                  <a:schemeClr val="tx2">
                    <a:lumMod val="75000"/>
                  </a:schemeClr>
                </a:solidFill>
                <a:latin typeface="微软雅黑" panose="020B0503020204020204" pitchFamily="34" charset="-122"/>
                <a:ea typeface="微软雅黑" panose="020B0503020204020204" pitchFamily="34" charset="-122"/>
              </a:rPr>
              <a:t>计划</a:t>
            </a:r>
            <a:endParaRPr lang="zh-CN" altLang="en-US" sz="16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634151" y="4164128"/>
            <a:ext cx="7488832" cy="830997"/>
          </a:xfrm>
          <a:prstGeom prst="rect">
            <a:avLst/>
          </a:prstGeom>
        </p:spPr>
        <p:txBody>
          <a:bodyPr wrap="square">
            <a:spAutoFit/>
          </a:bodyPr>
          <a:lstStyle/>
          <a:p>
            <a:r>
              <a:rPr lang="zh-CN" altLang="en-US" sz="1200" dirty="0" smtClean="0"/>
              <a:t>强调</a:t>
            </a:r>
            <a:r>
              <a:rPr lang="zh-CN" altLang="en-US" sz="1200" dirty="0" smtClean="0">
                <a:solidFill>
                  <a:srgbClr val="FF0000"/>
                </a:solidFill>
              </a:rPr>
              <a:t>“ 拥抱变化”</a:t>
            </a:r>
            <a:endParaRPr lang="en-US" altLang="zh-CN" sz="1200" dirty="0" smtClean="0">
              <a:solidFill>
                <a:srgbClr val="FF0000"/>
              </a:solidFill>
            </a:endParaRPr>
          </a:p>
          <a:p>
            <a:r>
              <a:rPr lang="zh-CN" altLang="en-US" sz="1200" dirty="0" smtClean="0"/>
              <a:t>世界</a:t>
            </a:r>
            <a:r>
              <a:rPr lang="zh-CN" altLang="en-US" sz="1200" dirty="0"/>
              <a:t>上唯一不变的就是</a:t>
            </a:r>
            <a:r>
              <a:rPr lang="zh-CN" altLang="en-US" sz="1200" dirty="0" smtClean="0"/>
              <a:t>变化</a:t>
            </a:r>
            <a:endParaRPr lang="en-US" altLang="zh-CN" sz="1200" dirty="0" smtClean="0"/>
          </a:p>
          <a:p>
            <a:r>
              <a:rPr lang="zh-CN" altLang="en-US" sz="1200" dirty="0" smtClean="0"/>
              <a:t>承认</a:t>
            </a:r>
            <a:r>
              <a:rPr lang="zh-CN" altLang="en-US" sz="1200" dirty="0"/>
              <a:t>变化是软件开发的</a:t>
            </a:r>
            <a:r>
              <a:rPr lang="zh-CN" altLang="en-US" sz="1200" dirty="0" smtClean="0"/>
              <a:t>一部分，客户不断的变化正是其真实需求明晰的过程；</a:t>
            </a:r>
            <a:endParaRPr lang="en-US" altLang="zh-CN" sz="1200" dirty="0" smtClean="0"/>
          </a:p>
          <a:p>
            <a:r>
              <a:rPr lang="zh-CN" altLang="en-US" sz="1200" dirty="0" smtClean="0"/>
              <a:t>欢迎</a:t>
            </a:r>
            <a:r>
              <a:rPr lang="zh-CN" altLang="en-US" sz="1200" dirty="0"/>
              <a:t>变化、拥抱变化</a:t>
            </a:r>
            <a:r>
              <a:rPr lang="zh-CN" altLang="en-US" sz="1200" dirty="0" smtClean="0"/>
              <a:t>，坦然</a:t>
            </a:r>
            <a:r>
              <a:rPr lang="zh-CN" altLang="en-US" sz="1200" dirty="0"/>
              <a:t>应对变化</a:t>
            </a:r>
            <a:r>
              <a:rPr lang="zh-CN" altLang="en-US" sz="1200" dirty="0" smtClean="0"/>
              <a:t>，通过合适的方法来管理变化的发生。</a:t>
            </a:r>
            <a:endParaRPr lang="zh-CN" altLang="en-US" sz="1200" dirty="0"/>
          </a:p>
        </p:txBody>
      </p:sp>
    </p:spTree>
    <p:extLst>
      <p:ext uri="{BB962C8B-B14F-4D97-AF65-F5344CB8AC3E}">
        <p14:creationId xmlns:p14="http://schemas.microsoft.com/office/powerpoint/2010/main" val="6121817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Oval 4"/>
          <p:cNvSpPr>
            <a:spLocks noChangeArrowheads="1"/>
          </p:cNvSpPr>
          <p:nvPr/>
        </p:nvSpPr>
        <p:spPr bwMode="auto">
          <a:xfrm>
            <a:off x="395536" y="3199460"/>
            <a:ext cx="1613309" cy="1637424"/>
          </a:xfrm>
          <a:prstGeom prst="ellipse">
            <a:avLst/>
          </a:prstGeom>
          <a:solidFill>
            <a:schemeClr val="bg2"/>
          </a:solidFill>
          <a:ln w="12700">
            <a:solidFill>
              <a:srgbClr val="F5F5F5"/>
            </a:solidFill>
            <a:round/>
            <a:headEnd/>
            <a:tailEnd/>
          </a:ln>
          <a:effectLst/>
        </p:spPr>
        <p:txBody>
          <a:bodyPr wrap="none" lIns="72148" tIns="36075" rIns="72148" bIns="36075" anchor="ctr"/>
          <a:lstStyle/>
          <a:p>
            <a:endParaRPr lang="ko-KR" altLang="en-US">
              <a:solidFill>
                <a:srgbClr val="000000"/>
              </a:solidFill>
              <a:latin typeface="굴림" pitchFamily="34" charset="-127"/>
              <a:ea typeface="굴림" pitchFamily="34" charset="-127"/>
            </a:endParaRPr>
          </a:p>
        </p:txBody>
      </p:sp>
      <p:sp>
        <p:nvSpPr>
          <p:cNvPr id="51" name="Oval 4"/>
          <p:cNvSpPr>
            <a:spLocks noChangeArrowheads="1"/>
          </p:cNvSpPr>
          <p:nvPr/>
        </p:nvSpPr>
        <p:spPr bwMode="auto">
          <a:xfrm>
            <a:off x="395536" y="4004427"/>
            <a:ext cx="1613309" cy="832458"/>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chemeClr val="tx2"/>
          </a:solidFill>
          <a:ln w="12700">
            <a:solidFill>
              <a:srgbClr val="F5F5F5"/>
            </a:solidFill>
            <a:round/>
            <a:headEnd/>
            <a:tailEnd/>
          </a:ln>
        </p:spPr>
        <p:txBody>
          <a:bodyPr wrap="none" lIns="72148" tIns="36075" rIns="72148" bIns="36075" anchor="ctr"/>
          <a:lstStyle/>
          <a:p>
            <a:endParaRPr lang="ko-KR" altLang="en-US">
              <a:solidFill>
                <a:srgbClr val="000000"/>
              </a:solidFill>
              <a:latin typeface="굴림" pitchFamily="34" charset="-127"/>
              <a:ea typeface="굴림" pitchFamily="34" charset="-127"/>
            </a:endParaRPr>
          </a:p>
        </p:txBody>
      </p:sp>
      <p:sp>
        <p:nvSpPr>
          <p:cNvPr id="55" name="TextBox 54"/>
          <p:cNvSpPr txBox="1"/>
          <p:nvPr/>
        </p:nvSpPr>
        <p:spPr>
          <a:xfrm>
            <a:off x="776146" y="3522813"/>
            <a:ext cx="876674" cy="365242"/>
          </a:xfrm>
          <a:prstGeom prst="rect">
            <a:avLst/>
          </a:prstGeom>
          <a:noFill/>
        </p:spPr>
        <p:txBody>
          <a:bodyPr wrap="none" lIns="72148" tIns="36075" rIns="72148" bIns="36075" rtlCol="0" anchor="ctr">
            <a:spAutoFit/>
          </a:bodyPr>
          <a:lstStyle/>
          <a:p>
            <a:r>
              <a:rPr lang="zh-CN" altLang="en-US" sz="1900" dirty="0" smtClean="0">
                <a:solidFill>
                  <a:schemeClr val="bg1"/>
                </a:solidFill>
                <a:latin typeface="微软雅黑" pitchFamily="34" charset="-122"/>
                <a:ea typeface="微软雅黑" pitchFamily="34" charset="-122"/>
              </a:rPr>
              <a:t>棒球型</a:t>
            </a:r>
            <a:endParaRPr lang="zh-CN" altLang="en-US" sz="1900" dirty="0">
              <a:solidFill>
                <a:schemeClr val="bg1"/>
              </a:solidFill>
              <a:latin typeface="微软雅黑" pitchFamily="34" charset="-122"/>
              <a:ea typeface="微软雅黑" pitchFamily="34" charset="-122"/>
            </a:endParaRPr>
          </a:p>
        </p:txBody>
      </p:sp>
      <p:cxnSp>
        <p:nvCxnSpPr>
          <p:cNvPr id="59" name="直接连接符 58"/>
          <p:cNvCxnSpPr/>
          <p:nvPr/>
        </p:nvCxnSpPr>
        <p:spPr>
          <a:xfrm>
            <a:off x="1202105" y="4225259"/>
            <a:ext cx="2073751" cy="2675"/>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14" name="组合 13"/>
          <p:cNvGrpSpPr/>
          <p:nvPr/>
        </p:nvGrpSpPr>
        <p:grpSpPr>
          <a:xfrm>
            <a:off x="3307185" y="3819136"/>
            <a:ext cx="3134550" cy="1017748"/>
            <a:chOff x="3307185" y="3819136"/>
            <a:chExt cx="3134550" cy="1017748"/>
          </a:xfrm>
        </p:grpSpPr>
        <p:sp>
          <p:nvSpPr>
            <p:cNvPr id="29" name="圆角矩形 28"/>
            <p:cNvSpPr/>
            <p:nvPr/>
          </p:nvSpPr>
          <p:spPr>
            <a:xfrm>
              <a:off x="3307185" y="3819136"/>
              <a:ext cx="2373796" cy="1017748"/>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dirty="0">
                <a:solidFill>
                  <a:schemeClr val="tx1"/>
                </a:solidFill>
              </a:endParaRPr>
            </a:p>
          </p:txBody>
        </p:sp>
        <p:sp>
          <p:nvSpPr>
            <p:cNvPr id="62" name="TextBox 61"/>
            <p:cNvSpPr txBox="1"/>
            <p:nvPr/>
          </p:nvSpPr>
          <p:spPr>
            <a:xfrm>
              <a:off x="3411758" y="3946411"/>
              <a:ext cx="3029977" cy="793052"/>
            </a:xfrm>
            <a:prstGeom prst="rect">
              <a:avLst/>
            </a:prstGeom>
            <a:noFill/>
          </p:spPr>
          <p:txBody>
            <a:bodyPr wrap="square" lIns="72148" tIns="36075" rIns="72148" bIns="36075" rtlCol="0">
              <a:spAutoFit/>
            </a:bodyPr>
            <a:lstStyle/>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每个人有自己固定的位置</a:t>
              </a:r>
              <a:endParaRPr lang="en-US" altLang="zh-CN" sz="1200" b="1" dirty="0" smtClean="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各司其职，按顺序完成工作</a:t>
              </a:r>
              <a:endParaRPr lang="en-US" altLang="zh-CN" sz="1200" b="1" dirty="0" smtClean="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例：汽车生产线，胸腔手术团队</a:t>
              </a:r>
              <a:endParaRPr lang="zh-CN" altLang="en-US" sz="1200" b="1" dirty="0">
                <a:solidFill>
                  <a:schemeClr val="tx1">
                    <a:lumMod val="75000"/>
                    <a:lumOff val="25000"/>
                  </a:schemeClr>
                </a:solidFill>
                <a:latin typeface="微软雅黑" pitchFamily="34" charset="-122"/>
                <a:ea typeface="微软雅黑" pitchFamily="34" charset="-122"/>
              </a:endParaRPr>
            </a:p>
          </p:txBody>
        </p:sp>
      </p:grpSp>
      <p:sp>
        <p:nvSpPr>
          <p:cNvPr id="48" name="Oval 4"/>
          <p:cNvSpPr>
            <a:spLocks noChangeArrowheads="1"/>
          </p:cNvSpPr>
          <p:nvPr/>
        </p:nvSpPr>
        <p:spPr bwMode="auto">
          <a:xfrm>
            <a:off x="1200927" y="2148093"/>
            <a:ext cx="1308991" cy="1328384"/>
          </a:xfrm>
          <a:prstGeom prst="ellipse">
            <a:avLst/>
          </a:prstGeom>
          <a:solidFill>
            <a:schemeClr val="bg2"/>
          </a:solidFill>
          <a:ln w="12700">
            <a:solidFill>
              <a:srgbClr val="F5F5F5"/>
            </a:solidFill>
            <a:round/>
            <a:headEnd/>
            <a:tailEnd/>
          </a:ln>
          <a:effectLst/>
        </p:spPr>
        <p:txBody>
          <a:bodyPr wrap="none" lIns="72148" tIns="36075" rIns="72148" bIns="36075" anchor="ctr"/>
          <a:lstStyle/>
          <a:p>
            <a:endParaRPr lang="ko-KR" altLang="en-US">
              <a:solidFill>
                <a:srgbClr val="000000"/>
              </a:solidFill>
              <a:latin typeface="굴림" pitchFamily="34" charset="-127"/>
              <a:ea typeface="굴림" pitchFamily="34" charset="-127"/>
            </a:endParaRPr>
          </a:p>
        </p:txBody>
      </p:sp>
      <p:sp>
        <p:nvSpPr>
          <p:cNvPr id="49" name="Oval 4"/>
          <p:cNvSpPr>
            <a:spLocks noChangeArrowheads="1"/>
          </p:cNvSpPr>
          <p:nvPr/>
        </p:nvSpPr>
        <p:spPr bwMode="auto">
          <a:xfrm>
            <a:off x="1200927" y="2544751"/>
            <a:ext cx="1308991" cy="931727"/>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chemeClr val="tx2"/>
          </a:solidFill>
          <a:ln w="12700">
            <a:solidFill>
              <a:srgbClr val="F5F5F5"/>
            </a:solidFill>
            <a:round/>
            <a:headEnd/>
            <a:tailEnd/>
          </a:ln>
        </p:spPr>
        <p:txBody>
          <a:bodyPr wrap="none" lIns="72148" tIns="36075" rIns="72148" bIns="36075" anchor="ctr"/>
          <a:lstStyle/>
          <a:p>
            <a:endParaRPr lang="ko-KR" altLang="en-US">
              <a:solidFill>
                <a:srgbClr val="000000"/>
              </a:solidFill>
              <a:latin typeface="굴림" pitchFamily="34" charset="-127"/>
              <a:ea typeface="굴림" pitchFamily="34" charset="-127"/>
            </a:endParaRPr>
          </a:p>
        </p:txBody>
      </p:sp>
      <p:sp>
        <p:nvSpPr>
          <p:cNvPr id="56" name="TextBox 55"/>
          <p:cNvSpPr txBox="1"/>
          <p:nvPr/>
        </p:nvSpPr>
        <p:spPr>
          <a:xfrm>
            <a:off x="1380274" y="2651777"/>
            <a:ext cx="838202" cy="349853"/>
          </a:xfrm>
          <a:prstGeom prst="rect">
            <a:avLst/>
          </a:prstGeom>
          <a:noFill/>
        </p:spPr>
        <p:txBody>
          <a:bodyPr wrap="none" lIns="72148" tIns="36075" rIns="72148" bIns="36075" rtlCol="0" anchor="ctr">
            <a:spAutoFit/>
          </a:bodyPr>
          <a:lstStyle/>
          <a:p>
            <a:r>
              <a:rPr lang="zh-CN" altLang="en-US" dirty="0" smtClean="0">
                <a:solidFill>
                  <a:schemeClr val="bg1"/>
                </a:solidFill>
                <a:latin typeface="微软雅黑" pitchFamily="34" charset="-122"/>
                <a:ea typeface="微软雅黑" pitchFamily="34" charset="-122"/>
              </a:rPr>
              <a:t>足球型</a:t>
            </a:r>
            <a:endParaRPr lang="zh-CN" altLang="en-US" dirty="0">
              <a:solidFill>
                <a:schemeClr val="bg1"/>
              </a:solidFill>
              <a:latin typeface="微软雅黑" pitchFamily="34" charset="-122"/>
              <a:ea typeface="微软雅黑" pitchFamily="34" charset="-122"/>
            </a:endParaRPr>
          </a:p>
        </p:txBody>
      </p:sp>
      <p:cxnSp>
        <p:nvCxnSpPr>
          <p:cNvPr id="58" name="直接连接符 57"/>
          <p:cNvCxnSpPr/>
          <p:nvPr/>
        </p:nvCxnSpPr>
        <p:spPr>
          <a:xfrm>
            <a:off x="1846659" y="3061416"/>
            <a:ext cx="1428019" cy="5857"/>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12" name="组合 11"/>
          <p:cNvGrpSpPr/>
          <p:nvPr/>
        </p:nvGrpSpPr>
        <p:grpSpPr>
          <a:xfrm>
            <a:off x="3325617" y="2552542"/>
            <a:ext cx="3114940" cy="1283509"/>
            <a:chOff x="3325617" y="2552542"/>
            <a:chExt cx="3114940" cy="1283509"/>
          </a:xfrm>
        </p:grpSpPr>
        <p:sp>
          <p:nvSpPr>
            <p:cNvPr id="28" name="圆角矩形 27"/>
            <p:cNvSpPr/>
            <p:nvPr/>
          </p:nvSpPr>
          <p:spPr>
            <a:xfrm>
              <a:off x="3325617" y="2552542"/>
              <a:ext cx="1974415" cy="1017748"/>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dirty="0">
                <a:solidFill>
                  <a:schemeClr val="tx1"/>
                </a:solidFill>
              </a:endParaRPr>
            </a:p>
          </p:txBody>
        </p:sp>
        <p:sp>
          <p:nvSpPr>
            <p:cNvPr id="63" name="TextBox 62"/>
            <p:cNvSpPr txBox="1"/>
            <p:nvPr/>
          </p:nvSpPr>
          <p:spPr>
            <a:xfrm>
              <a:off x="3410580" y="2562868"/>
              <a:ext cx="3029977" cy="1273183"/>
            </a:xfrm>
            <a:prstGeom prst="rect">
              <a:avLst/>
            </a:prstGeom>
            <a:noFill/>
          </p:spPr>
          <p:txBody>
            <a:bodyPr wrap="square" lIns="72148" tIns="36075" rIns="72148" bIns="36075" rtlCol="0">
              <a:spAutoFit/>
            </a:bodyPr>
            <a:lstStyle/>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各有其主要的负责位置</a:t>
              </a:r>
              <a:endParaRPr lang="en-US" altLang="zh-CN" sz="1200" b="1" dirty="0" smtClean="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可以相互补位，支援</a:t>
              </a:r>
              <a:endParaRPr lang="en-US" altLang="zh-CN" sz="1200" b="1" dirty="0" smtClean="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由教练指导，随机应变</a:t>
              </a:r>
              <a:endParaRPr lang="en-US" altLang="zh-CN" sz="1200" b="1" dirty="0" smtClean="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例：地震医疗小组</a:t>
              </a:r>
              <a:endParaRPr lang="en-US" altLang="zh-CN" sz="1200" b="1" dirty="0" smtClean="0">
                <a:solidFill>
                  <a:schemeClr val="tx1">
                    <a:lumMod val="75000"/>
                    <a:lumOff val="25000"/>
                  </a:schemeClr>
                </a:solidFill>
                <a:latin typeface="微软雅黑" pitchFamily="34" charset="-122"/>
                <a:ea typeface="微软雅黑" pitchFamily="34" charset="-122"/>
              </a:endParaRPr>
            </a:p>
            <a:p>
              <a:pPr>
                <a:lnSpc>
                  <a:spcPct val="130000"/>
                </a:lnSpc>
              </a:pPr>
              <a:endParaRPr lang="zh-CN" altLang="en-US" sz="1200" b="1" dirty="0">
                <a:solidFill>
                  <a:schemeClr val="tx1">
                    <a:lumMod val="75000"/>
                    <a:lumOff val="25000"/>
                  </a:schemeClr>
                </a:solidFill>
                <a:latin typeface="微软雅黑" pitchFamily="34" charset="-122"/>
                <a:ea typeface="微软雅黑" pitchFamily="34" charset="-122"/>
              </a:endParaRPr>
            </a:p>
          </p:txBody>
        </p:sp>
      </p:grpSp>
      <p:sp>
        <p:nvSpPr>
          <p:cNvPr id="44" name="Oval 4"/>
          <p:cNvSpPr>
            <a:spLocks noChangeArrowheads="1"/>
          </p:cNvSpPr>
          <p:nvPr/>
        </p:nvSpPr>
        <p:spPr bwMode="auto">
          <a:xfrm>
            <a:off x="1909800" y="1298119"/>
            <a:ext cx="956779" cy="970953"/>
          </a:xfrm>
          <a:prstGeom prst="ellipse">
            <a:avLst/>
          </a:prstGeom>
          <a:solidFill>
            <a:schemeClr val="bg2"/>
          </a:solidFill>
          <a:ln w="12700">
            <a:noFill/>
            <a:round/>
            <a:headEnd/>
            <a:tailEnd/>
          </a:ln>
          <a:effectLst/>
        </p:spPr>
        <p:txBody>
          <a:bodyPr wrap="none" lIns="72148" tIns="36075" rIns="72148" bIns="36075" anchor="ctr"/>
          <a:lstStyle/>
          <a:p>
            <a:endParaRPr lang="ko-KR" altLang="en-US">
              <a:solidFill>
                <a:srgbClr val="000000"/>
              </a:solidFill>
              <a:latin typeface="굴림" pitchFamily="34" charset="-127"/>
              <a:ea typeface="굴림" pitchFamily="34" charset="-127"/>
            </a:endParaRPr>
          </a:p>
        </p:txBody>
      </p:sp>
      <p:sp>
        <p:nvSpPr>
          <p:cNvPr id="45" name="Oval 4"/>
          <p:cNvSpPr>
            <a:spLocks noChangeArrowheads="1"/>
          </p:cNvSpPr>
          <p:nvPr/>
        </p:nvSpPr>
        <p:spPr bwMode="auto">
          <a:xfrm>
            <a:off x="1911124" y="1293639"/>
            <a:ext cx="956779" cy="970953"/>
          </a:xfrm>
          <a:prstGeom prst="ellipse">
            <a:avLst/>
          </a:prstGeom>
          <a:solidFill>
            <a:schemeClr val="tx2"/>
          </a:solidFill>
          <a:ln w="12700">
            <a:noFill/>
            <a:round/>
            <a:headEnd/>
            <a:tailEnd/>
          </a:ln>
        </p:spPr>
        <p:txBody>
          <a:bodyPr wrap="none" lIns="72148" tIns="36075" rIns="72148" bIns="36075" anchor="ctr"/>
          <a:lstStyle/>
          <a:p>
            <a:endParaRPr lang="ko-KR" altLang="en-US">
              <a:solidFill>
                <a:srgbClr val="000000"/>
              </a:solidFill>
              <a:latin typeface="굴림" pitchFamily="34" charset="-127"/>
              <a:ea typeface="굴림" pitchFamily="34" charset="-127"/>
            </a:endParaRPr>
          </a:p>
        </p:txBody>
      </p:sp>
      <p:cxnSp>
        <p:nvCxnSpPr>
          <p:cNvPr id="57" name="直接连接符 56"/>
          <p:cNvCxnSpPr/>
          <p:nvPr/>
        </p:nvCxnSpPr>
        <p:spPr>
          <a:xfrm>
            <a:off x="2389514" y="1918463"/>
            <a:ext cx="886342" cy="5215"/>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grpSp>
        <p:nvGrpSpPr>
          <p:cNvPr id="11" name="组合 10"/>
          <p:cNvGrpSpPr/>
          <p:nvPr/>
        </p:nvGrpSpPr>
        <p:grpSpPr>
          <a:xfrm>
            <a:off x="3344969" y="1341964"/>
            <a:ext cx="3107685" cy="1033117"/>
            <a:chOff x="6509338" y="675811"/>
            <a:chExt cx="3107685" cy="1033117"/>
          </a:xfrm>
        </p:grpSpPr>
        <p:sp>
          <p:nvSpPr>
            <p:cNvPr id="26" name="圆角矩形 25"/>
            <p:cNvSpPr/>
            <p:nvPr/>
          </p:nvSpPr>
          <p:spPr>
            <a:xfrm>
              <a:off x="6509338" y="691180"/>
              <a:ext cx="2095110" cy="1017748"/>
            </a:xfrm>
            <a:prstGeom prst="roundRect">
              <a:avLst/>
            </a:prstGeom>
            <a:ln>
              <a:solidFill>
                <a:schemeClr val="tx2"/>
              </a:solidFill>
            </a:ln>
          </p:spPr>
          <p:style>
            <a:lnRef idx="2">
              <a:schemeClr val="accent1"/>
            </a:lnRef>
            <a:fillRef idx="1">
              <a:schemeClr val="lt1"/>
            </a:fillRef>
            <a:effectRef idx="0">
              <a:schemeClr val="accent1"/>
            </a:effectRef>
            <a:fontRef idx="minor">
              <a:schemeClr val="dk1"/>
            </a:fontRef>
          </p:style>
          <p:txBody>
            <a:bodyPr rtlCol="0" anchor="ctr"/>
            <a:lstStyle/>
            <a:p>
              <a:endParaRPr lang="zh-CN" altLang="en-US" dirty="0">
                <a:solidFill>
                  <a:schemeClr val="tx1"/>
                </a:solidFill>
              </a:endParaRPr>
            </a:p>
          </p:txBody>
        </p:sp>
        <p:sp>
          <p:nvSpPr>
            <p:cNvPr id="64" name="TextBox 63"/>
            <p:cNvSpPr txBox="1"/>
            <p:nvPr/>
          </p:nvSpPr>
          <p:spPr>
            <a:xfrm>
              <a:off x="6588224" y="675811"/>
              <a:ext cx="3028799" cy="1033117"/>
            </a:xfrm>
            <a:prstGeom prst="rect">
              <a:avLst/>
            </a:prstGeom>
            <a:noFill/>
          </p:spPr>
          <p:txBody>
            <a:bodyPr wrap="square" lIns="72148" tIns="36075" rIns="72148" bIns="36075" rtlCol="0">
              <a:spAutoFit/>
            </a:bodyPr>
            <a:lstStyle/>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无固定位置</a:t>
              </a:r>
              <a:endParaRPr lang="en-US" altLang="zh-CN" sz="1200" b="1" dirty="0" smtClean="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每个人都能负责所有内容</a:t>
              </a:r>
              <a:endParaRPr lang="en-US" altLang="zh-CN" sz="1200" b="1" dirty="0" smtClean="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守望相助，见位就补</a:t>
              </a:r>
              <a:endParaRPr lang="en-US" altLang="zh-CN" sz="1200" b="1" dirty="0" smtClean="0">
                <a:solidFill>
                  <a:schemeClr val="tx1">
                    <a:lumMod val="75000"/>
                    <a:lumOff val="25000"/>
                  </a:schemeClr>
                </a:solidFill>
                <a:latin typeface="微软雅黑" pitchFamily="34" charset="-122"/>
                <a:ea typeface="微软雅黑" pitchFamily="34" charset="-122"/>
              </a:endParaRPr>
            </a:p>
            <a:p>
              <a:pPr>
                <a:lnSpc>
                  <a:spcPct val="130000"/>
                </a:lnSpc>
              </a:pPr>
              <a:r>
                <a:rPr lang="zh-CN" altLang="en-US" sz="1200" b="1" dirty="0" smtClean="0">
                  <a:solidFill>
                    <a:schemeClr val="tx1">
                      <a:lumMod val="75000"/>
                      <a:lumOff val="25000"/>
                    </a:schemeClr>
                  </a:solidFill>
                  <a:latin typeface="微软雅黑" pitchFamily="34" charset="-122"/>
                  <a:ea typeface="微软雅黑" pitchFamily="34" charset="-122"/>
                </a:rPr>
                <a:t>例：特战小分队</a:t>
              </a:r>
              <a:endParaRPr lang="zh-CN" altLang="en-US" sz="1200" b="1" dirty="0">
                <a:solidFill>
                  <a:schemeClr val="tx1">
                    <a:lumMod val="75000"/>
                    <a:lumOff val="25000"/>
                  </a:schemeClr>
                </a:solidFill>
                <a:latin typeface="微软雅黑" pitchFamily="34" charset="-122"/>
                <a:ea typeface="微软雅黑" pitchFamily="34" charset="-122"/>
              </a:endParaRPr>
            </a:p>
          </p:txBody>
        </p:sp>
      </p:grpSp>
      <p:sp>
        <p:nvSpPr>
          <p:cNvPr id="65" name="TextBox 64"/>
          <p:cNvSpPr txBox="1"/>
          <p:nvPr/>
        </p:nvSpPr>
        <p:spPr>
          <a:xfrm>
            <a:off x="2045568" y="1539447"/>
            <a:ext cx="761258" cy="319076"/>
          </a:xfrm>
          <a:prstGeom prst="rect">
            <a:avLst/>
          </a:prstGeom>
          <a:noFill/>
        </p:spPr>
        <p:txBody>
          <a:bodyPr wrap="none" lIns="72148" tIns="36075" rIns="72148" bIns="36075" rtlCol="0" anchor="ctr">
            <a:spAutoFit/>
          </a:bodyPr>
          <a:lstStyle/>
          <a:p>
            <a:r>
              <a:rPr lang="zh-CN" altLang="en-US" sz="1600" dirty="0" smtClean="0">
                <a:solidFill>
                  <a:schemeClr val="bg1"/>
                </a:solidFill>
                <a:latin typeface="微软雅黑" pitchFamily="34" charset="-122"/>
                <a:ea typeface="微软雅黑" pitchFamily="34" charset="-122"/>
              </a:rPr>
              <a:t>网球型</a:t>
            </a:r>
            <a:endParaRPr lang="zh-CN" altLang="en-US" sz="1600" dirty="0">
              <a:solidFill>
                <a:schemeClr val="bg1"/>
              </a:solidFill>
              <a:latin typeface="微软雅黑" pitchFamily="34" charset="-122"/>
              <a:ea typeface="微软雅黑" pitchFamily="34" charset="-122"/>
            </a:endParaRPr>
          </a:p>
        </p:txBody>
      </p:sp>
      <p:sp>
        <p:nvSpPr>
          <p:cNvPr id="25" name="TextBox 24"/>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团队类型</a:t>
            </a:r>
          </a:p>
        </p:txBody>
      </p:sp>
      <p:sp>
        <p:nvSpPr>
          <p:cNvPr id="23" name="文本框 22"/>
          <p:cNvSpPr txBox="1"/>
          <p:nvPr/>
        </p:nvSpPr>
        <p:spPr>
          <a:xfrm>
            <a:off x="328898" y="759389"/>
            <a:ext cx="3934090" cy="369332"/>
          </a:xfrm>
          <a:prstGeom prst="rect">
            <a:avLst/>
          </a:prstGeom>
          <a:noFill/>
        </p:spPr>
        <p:txBody>
          <a:bodyPr wrap="none" rtlCol="0">
            <a:spAutoFit/>
          </a:bodyPr>
          <a:lstStyle/>
          <a:p>
            <a:r>
              <a:rPr lang="zh-CN" altLang="en-US" dirty="0" smtClean="0"/>
              <a:t>管理大师彼得</a:t>
            </a:r>
            <a:r>
              <a:rPr lang="en-US" altLang="zh-CN" dirty="0" smtClean="0"/>
              <a:t>.</a:t>
            </a:r>
            <a:r>
              <a:rPr lang="zh-CN" altLang="en-US" dirty="0" smtClean="0"/>
              <a:t>德鲁克总结的团队类型</a:t>
            </a:r>
            <a:endParaRPr lang="zh-CN" altLang="en-US" dirty="0"/>
          </a:p>
        </p:txBody>
      </p:sp>
      <p:sp>
        <p:nvSpPr>
          <p:cNvPr id="10" name="圆角矩形 9"/>
          <p:cNvSpPr/>
          <p:nvPr/>
        </p:nvSpPr>
        <p:spPr>
          <a:xfrm>
            <a:off x="6069011" y="2148093"/>
            <a:ext cx="2919053" cy="1728191"/>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rPr>
              <a:t>不同的团队类型对成员的行为和能力要求不同；</a:t>
            </a:r>
            <a:endParaRPr lang="en-US" altLang="zh-CN" dirty="0" smtClean="0">
              <a:solidFill>
                <a:schemeClr val="tx1"/>
              </a:solidFill>
            </a:endParaRPr>
          </a:p>
          <a:p>
            <a:r>
              <a:rPr lang="zh-CN" altLang="en-US" dirty="0" smtClean="0">
                <a:solidFill>
                  <a:schemeClr val="tx1"/>
                </a:solidFill>
              </a:rPr>
              <a:t>基于不同的目的，选择不同的团队类型。</a:t>
            </a:r>
            <a:endParaRPr lang="zh-CN" altLang="en-US" dirty="0">
              <a:solidFill>
                <a:schemeClr val="tx1"/>
              </a:solidFill>
            </a:endParaRPr>
          </a:p>
        </p:txBody>
      </p:sp>
    </p:spTree>
    <p:extLst>
      <p:ext uri="{BB962C8B-B14F-4D97-AF65-F5344CB8AC3E}">
        <p14:creationId xmlns:p14="http://schemas.microsoft.com/office/powerpoint/2010/main" val="40507267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团队</a:t>
            </a:r>
          </a:p>
        </p:txBody>
      </p:sp>
      <p:sp>
        <p:nvSpPr>
          <p:cNvPr id="2" name="矩形 1"/>
          <p:cNvSpPr/>
          <p:nvPr/>
        </p:nvSpPr>
        <p:spPr>
          <a:xfrm>
            <a:off x="611560" y="771550"/>
            <a:ext cx="5256584" cy="2646878"/>
          </a:xfrm>
          <a:prstGeom prst="rect">
            <a:avLst/>
          </a:prstGeom>
        </p:spPr>
        <p:txBody>
          <a:bodyPr wrap="square">
            <a:spAutoFit/>
          </a:bodyPr>
          <a:lstStyle/>
          <a:p>
            <a:pPr fontAlgn="base"/>
            <a:r>
              <a:rPr lang="zh-CN" altLang="en-US" dirty="0" smtClean="0">
                <a:latin typeface="Microsoft YaHei" panose="020B0503020204020204" pitchFamily="34" charset="-122"/>
                <a:ea typeface="Microsoft YaHei" panose="020B0503020204020204" pitchFamily="34" charset="-122"/>
              </a:rPr>
              <a:t>规模：</a:t>
            </a:r>
            <a:r>
              <a:rPr lang="en-US" altLang="zh-CN" dirty="0" smtClean="0">
                <a:latin typeface="Microsoft YaHei" panose="020B0503020204020204" pitchFamily="34" charset="-122"/>
                <a:ea typeface="Microsoft YaHei" panose="020B0503020204020204" pitchFamily="34" charset="-122"/>
              </a:rPr>
              <a:t>5-9</a:t>
            </a:r>
            <a:r>
              <a:rPr lang="zh-CN" altLang="en-US" dirty="0" smtClean="0">
                <a:latin typeface="Microsoft YaHei" panose="020B0503020204020204" pitchFamily="34" charset="-122"/>
                <a:ea typeface="Microsoft YaHei" panose="020B0503020204020204" pitchFamily="34" charset="-122"/>
              </a:rPr>
              <a:t>人；</a:t>
            </a:r>
            <a:endParaRPr lang="en-US" altLang="zh-CN" dirty="0" smtClean="0">
              <a:latin typeface="Microsoft YaHei" panose="020B0503020204020204" pitchFamily="34" charset="-122"/>
              <a:ea typeface="Microsoft YaHei" panose="020B0503020204020204" pitchFamily="34" charset="-122"/>
            </a:endParaRPr>
          </a:p>
          <a:p>
            <a:pPr fontAlgn="base"/>
            <a:r>
              <a:rPr lang="zh-CN" altLang="en-US" dirty="0" smtClean="0">
                <a:latin typeface="Microsoft YaHei" panose="020B0503020204020204" pitchFamily="34" charset="-122"/>
                <a:ea typeface="Microsoft YaHei" panose="020B0503020204020204" pitchFamily="34" charset="-122"/>
              </a:rPr>
              <a:t>类型：足球类团队</a:t>
            </a:r>
            <a:endParaRPr lang="en-US" altLang="zh-CN" dirty="0" smtClean="0">
              <a:latin typeface="Microsoft YaHei" panose="020B0503020204020204" pitchFamily="34" charset="-122"/>
              <a:ea typeface="Microsoft YaHei" panose="020B0503020204020204" pitchFamily="34" charset="-122"/>
            </a:endParaRPr>
          </a:p>
          <a:p>
            <a:pPr fontAlgn="base"/>
            <a:r>
              <a:rPr lang="zh-CN" altLang="en-US" dirty="0" smtClean="0">
                <a:latin typeface="Microsoft YaHei" panose="020B0503020204020204" pitchFamily="34" charset="-122"/>
                <a:ea typeface="Microsoft YaHei" panose="020B0503020204020204" pitchFamily="34" charset="-122"/>
              </a:rPr>
              <a:t>特点：</a:t>
            </a:r>
            <a:endParaRPr lang="en-US" altLang="zh-CN" dirty="0" smtClean="0">
              <a:latin typeface="Microsoft YaHei" panose="020B0503020204020204" pitchFamily="34" charset="-122"/>
              <a:ea typeface="Microsoft YaHei" panose="020B0503020204020204" pitchFamily="34" charset="-122"/>
            </a:endParaRPr>
          </a:p>
          <a:p>
            <a:pPr marL="342900" indent="-342900" fontAlgn="base">
              <a:buFont typeface="+mj-lt"/>
              <a:buAutoNum type="arabicPeriod"/>
            </a:pPr>
            <a:r>
              <a:rPr lang="zh-CN" altLang="en-US" sz="1600" dirty="0" smtClean="0">
                <a:latin typeface="inherit"/>
                <a:ea typeface="Microsoft YaHei" panose="020B0503020204020204" pitchFamily="34" charset="-122"/>
              </a:rPr>
              <a:t>自组织</a:t>
            </a:r>
            <a:r>
              <a:rPr lang="zh-CN" altLang="en-US" sz="1600" dirty="0">
                <a:latin typeface="inherit"/>
                <a:ea typeface="Microsoft YaHei" panose="020B0503020204020204" pitchFamily="34" charset="-122"/>
              </a:rPr>
              <a:t>、多元化、跨职能的完整</a:t>
            </a:r>
            <a:r>
              <a:rPr lang="zh-CN" altLang="en-US" sz="1600" dirty="0" smtClean="0">
                <a:latin typeface="inherit"/>
                <a:ea typeface="Microsoft YaHei" panose="020B0503020204020204" pitchFamily="34" charset="-122"/>
              </a:rPr>
              <a:t>团队</a:t>
            </a:r>
            <a:endParaRPr lang="en-US" altLang="zh-CN" sz="1600" dirty="0" smtClean="0">
              <a:latin typeface="inherit"/>
              <a:ea typeface="Microsoft YaHei" panose="020B0503020204020204" pitchFamily="34" charset="-122"/>
            </a:endParaRPr>
          </a:p>
          <a:p>
            <a:pPr marL="342900" indent="-342900" fontAlgn="base">
              <a:buFont typeface="+mj-lt"/>
              <a:buAutoNum type="arabicPeriod"/>
            </a:pPr>
            <a:r>
              <a:rPr lang="zh-CN" altLang="en-US" sz="1600" dirty="0" smtClean="0">
                <a:latin typeface="inherit"/>
                <a:ea typeface="Microsoft YaHei" panose="020B0503020204020204" pitchFamily="34" charset="-122"/>
              </a:rPr>
              <a:t>成员</a:t>
            </a:r>
            <a:r>
              <a:rPr lang="zh-CN" altLang="en-US" sz="1600" dirty="0">
                <a:latin typeface="inherit"/>
                <a:ea typeface="Microsoft YaHei" panose="020B0503020204020204" pitchFamily="34" charset="-122"/>
              </a:rPr>
              <a:t>符合</a:t>
            </a:r>
            <a:r>
              <a:rPr lang="en-US" altLang="zh-CN" sz="1600" dirty="0">
                <a:latin typeface="inherit"/>
                <a:ea typeface="Microsoft YaHei" panose="020B0503020204020204" pitchFamily="34" charset="-122"/>
              </a:rPr>
              <a:t>T</a:t>
            </a:r>
            <a:r>
              <a:rPr lang="zh-CN" altLang="en-US" sz="1600" dirty="0">
                <a:latin typeface="inherit"/>
                <a:ea typeface="Microsoft YaHei" panose="020B0503020204020204" pitchFamily="34" charset="-122"/>
              </a:rPr>
              <a:t>型技能，即</a:t>
            </a:r>
            <a:r>
              <a:rPr lang="zh-CN" altLang="en-US" sz="1600" dirty="0" smtClean="0">
                <a:latin typeface="inherit"/>
                <a:ea typeface="Microsoft YaHei" panose="020B0503020204020204" pitchFamily="34" charset="-122"/>
              </a:rPr>
              <a:t>一专多能；</a:t>
            </a:r>
            <a:endParaRPr lang="en-US" altLang="zh-CN" sz="1600" dirty="0" smtClean="0">
              <a:latin typeface="inherit"/>
              <a:ea typeface="Microsoft YaHei" panose="020B0503020204020204" pitchFamily="34" charset="-122"/>
            </a:endParaRPr>
          </a:p>
          <a:p>
            <a:pPr marL="342900" indent="-342900" fontAlgn="base">
              <a:buFont typeface="+mj-lt"/>
              <a:buAutoNum type="arabicPeriod"/>
            </a:pPr>
            <a:r>
              <a:rPr lang="zh-CN" altLang="en-US" sz="1600" dirty="0" smtClean="0">
                <a:latin typeface="inherit"/>
                <a:ea typeface="Microsoft YaHei" panose="020B0503020204020204" pitchFamily="34" charset="-122"/>
              </a:rPr>
              <a:t>能够完整的完成产品研发的所有工作；</a:t>
            </a:r>
            <a:endParaRPr lang="en-US" altLang="zh-CN" sz="1600" dirty="0" smtClean="0">
              <a:latin typeface="inherit"/>
              <a:ea typeface="Microsoft YaHei" panose="020B0503020204020204" pitchFamily="34" charset="-122"/>
            </a:endParaRPr>
          </a:p>
          <a:p>
            <a:pPr marL="342900" indent="-342900" fontAlgn="base">
              <a:buFont typeface="+mj-lt"/>
              <a:buAutoNum type="arabicPeriod"/>
            </a:pPr>
            <a:r>
              <a:rPr lang="zh-CN" altLang="en-US" sz="1600" dirty="0" smtClean="0">
                <a:latin typeface="inherit"/>
                <a:ea typeface="Microsoft YaHei" panose="020B0503020204020204" pitchFamily="34" charset="-122"/>
              </a:rPr>
              <a:t>内部信息完全透明，沟通顺畅；</a:t>
            </a:r>
            <a:endParaRPr lang="en-US" altLang="zh-CN" sz="1600" dirty="0" smtClean="0">
              <a:latin typeface="inherit"/>
              <a:ea typeface="Microsoft YaHei" panose="020B0503020204020204" pitchFamily="34" charset="-122"/>
            </a:endParaRPr>
          </a:p>
          <a:p>
            <a:pPr marL="342900" indent="-342900" fontAlgn="base">
              <a:buFont typeface="+mj-lt"/>
              <a:buAutoNum type="arabicPeriod"/>
            </a:pPr>
            <a:r>
              <a:rPr lang="zh-CN" altLang="en-US" sz="1600" dirty="0" smtClean="0">
                <a:latin typeface="inherit"/>
                <a:ea typeface="Microsoft YaHei" panose="020B0503020204020204" pitchFamily="34" charset="-122"/>
              </a:rPr>
              <a:t>按节奏稳定输出；</a:t>
            </a:r>
            <a:endParaRPr lang="en-US" altLang="zh-CN" sz="1600" dirty="0" smtClean="0">
              <a:latin typeface="inherit"/>
              <a:ea typeface="Microsoft YaHei" panose="020B0503020204020204" pitchFamily="34" charset="-122"/>
            </a:endParaRPr>
          </a:p>
          <a:p>
            <a:pPr marL="342900" indent="-342900" fontAlgn="base">
              <a:buFont typeface="+mj-lt"/>
              <a:buAutoNum type="arabicPeriod"/>
            </a:pPr>
            <a:r>
              <a:rPr lang="zh-CN" altLang="en-US" sz="1600" dirty="0" smtClean="0">
                <a:latin typeface="inherit"/>
                <a:ea typeface="Microsoft YaHei" panose="020B0503020204020204" pitchFamily="34" charset="-122"/>
              </a:rPr>
              <a:t>不断持续改进；</a:t>
            </a:r>
            <a:endParaRPr lang="en-US" altLang="zh-CN" sz="1600" dirty="0" smtClean="0">
              <a:latin typeface="inherit"/>
              <a:ea typeface="Microsoft YaHei" panose="020B0503020204020204" pitchFamily="34" charset="-122"/>
            </a:endParaRPr>
          </a:p>
          <a:p>
            <a:pPr marL="342900" indent="-342900" fontAlgn="base">
              <a:buFont typeface="+mj-lt"/>
              <a:buAutoNum type="arabicPeriod"/>
            </a:pPr>
            <a:r>
              <a:rPr lang="zh-CN" altLang="en-US" sz="1600" dirty="0" smtClean="0">
                <a:latin typeface="inherit"/>
                <a:ea typeface="Microsoft YaHei" panose="020B0503020204020204" pitchFamily="34" charset="-122"/>
              </a:rPr>
              <a:t>长期存在，人员稳定</a:t>
            </a:r>
            <a:r>
              <a:rPr lang="zh-CN" altLang="en-US" sz="1600" dirty="0" smtClean="0">
                <a:solidFill>
                  <a:srgbClr val="666666"/>
                </a:solidFill>
                <a:latin typeface="inherit"/>
                <a:ea typeface="Microsoft YaHei" panose="020B0503020204020204" pitchFamily="34" charset="-122"/>
              </a:rPr>
              <a:t>；</a:t>
            </a:r>
            <a:endParaRPr lang="zh-CN" altLang="en-US" sz="1600" b="0" i="0" dirty="0">
              <a:solidFill>
                <a:srgbClr val="666666"/>
              </a:solidFill>
              <a:effectLst/>
              <a:latin typeface="Microsoft YaHei" panose="020B0503020204020204" pitchFamily="34" charset="-122"/>
              <a:ea typeface="Microsoft YaHei" panose="020B0503020204020204" pitchFamily="34" charset="-122"/>
            </a:endParaRPr>
          </a:p>
        </p:txBody>
      </p:sp>
      <p:pic>
        <p:nvPicPr>
          <p:cNvPr id="4" name="图片 3"/>
          <p:cNvPicPr>
            <a:picLocks noChangeAspect="1"/>
          </p:cNvPicPr>
          <p:nvPr/>
        </p:nvPicPr>
        <p:blipFill>
          <a:blip r:embed="rId3"/>
          <a:stretch>
            <a:fillRect/>
          </a:stretch>
        </p:blipFill>
        <p:spPr>
          <a:xfrm>
            <a:off x="5508104" y="1335161"/>
            <a:ext cx="2183665" cy="2083267"/>
          </a:xfrm>
          <a:prstGeom prst="rect">
            <a:avLst/>
          </a:prstGeom>
        </p:spPr>
      </p:pic>
      <p:sp>
        <p:nvSpPr>
          <p:cNvPr id="3" name="矩形 2"/>
          <p:cNvSpPr/>
          <p:nvPr/>
        </p:nvSpPr>
        <p:spPr>
          <a:xfrm>
            <a:off x="5724128" y="3516640"/>
            <a:ext cx="2031325" cy="369332"/>
          </a:xfrm>
          <a:prstGeom prst="rect">
            <a:avLst/>
          </a:prstGeom>
        </p:spPr>
        <p:txBody>
          <a:bodyPr wrap="none">
            <a:spAutoFit/>
          </a:bodyPr>
          <a:lstStyle/>
          <a:p>
            <a:r>
              <a:rPr lang="zh-CN" altLang="en-US" dirty="0" smtClean="0">
                <a:latin typeface="inherit"/>
                <a:ea typeface="Microsoft YaHei" panose="020B0503020204020204" pitchFamily="34" charset="-122"/>
              </a:rPr>
              <a:t>大团队如何拆分？</a:t>
            </a:r>
            <a:endParaRPr lang="zh-CN" altLang="en-US" dirty="0"/>
          </a:p>
        </p:txBody>
      </p:sp>
    </p:spTree>
    <p:extLst>
      <p:ext uri="{BB962C8B-B14F-4D97-AF65-F5344CB8AC3E}">
        <p14:creationId xmlns:p14="http://schemas.microsoft.com/office/powerpoint/2010/main" val="241304672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团队如何划分？</a:t>
            </a:r>
          </a:p>
        </p:txBody>
      </p:sp>
      <p:sp>
        <p:nvSpPr>
          <p:cNvPr id="3" name="AutoShape 2" descr="https://img-blog.csdn.net/20160330110734472?watermark/2/text/aHR0cDovL2Jsb2cuY3Nkbi5uZXQv/font/5a6L5L2T/fontsize/400/fill/I0JBQkFCMA==/dissolve/70/gravity/Cent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167479" y="843558"/>
            <a:ext cx="4360971" cy="1800200"/>
          </a:xfrm>
          <a:prstGeom prst="rect">
            <a:avLst/>
          </a:prstGeom>
        </p:spPr>
      </p:pic>
      <p:pic>
        <p:nvPicPr>
          <p:cNvPr id="7" name="图片 6"/>
          <p:cNvPicPr>
            <a:picLocks noChangeAspect="1"/>
          </p:cNvPicPr>
          <p:nvPr/>
        </p:nvPicPr>
        <p:blipFill>
          <a:blip r:embed="rId4"/>
          <a:stretch>
            <a:fillRect/>
          </a:stretch>
        </p:blipFill>
        <p:spPr>
          <a:xfrm>
            <a:off x="4740493" y="241487"/>
            <a:ext cx="3968690" cy="2520280"/>
          </a:xfrm>
          <a:prstGeom prst="rect">
            <a:avLst/>
          </a:prstGeom>
        </p:spPr>
      </p:pic>
      <p:grpSp>
        <p:nvGrpSpPr>
          <p:cNvPr id="4" name="组合 3"/>
          <p:cNvGrpSpPr/>
          <p:nvPr/>
        </p:nvGrpSpPr>
        <p:grpSpPr>
          <a:xfrm>
            <a:off x="167479" y="2761767"/>
            <a:ext cx="4044481" cy="1682191"/>
            <a:chOff x="167479" y="2761767"/>
            <a:chExt cx="4044481" cy="1682191"/>
          </a:xfrm>
        </p:grpSpPr>
        <p:sp>
          <p:nvSpPr>
            <p:cNvPr id="2" name="圆角矩形 1"/>
            <p:cNvSpPr/>
            <p:nvPr/>
          </p:nvSpPr>
          <p:spPr>
            <a:xfrm>
              <a:off x="167479" y="2761767"/>
              <a:ext cx="3828457" cy="1682191"/>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7975" y="2897885"/>
              <a:ext cx="3903985" cy="1323439"/>
            </a:xfrm>
            <a:prstGeom prst="rect">
              <a:avLst/>
            </a:prstGeom>
          </p:spPr>
          <p:txBody>
            <a:bodyPr wrap="square">
              <a:spAutoFit/>
            </a:bodyPr>
            <a:lstStyle/>
            <a:p>
              <a:pPr marL="342900" indent="-342900">
                <a:buFont typeface="+mj-lt"/>
                <a:buAutoNum type="arabicPeriod"/>
              </a:pPr>
              <a:r>
                <a:rPr lang="zh-CN" altLang="en-US" sz="1600" dirty="0" smtClean="0"/>
                <a:t>团队之间存在依赖；</a:t>
              </a:r>
              <a:endParaRPr lang="en-US" altLang="zh-CN" sz="1600" dirty="0" smtClean="0"/>
            </a:p>
            <a:p>
              <a:pPr marL="342900" indent="-342900">
                <a:buFont typeface="+mj-lt"/>
                <a:buAutoNum type="arabicPeriod"/>
              </a:pPr>
              <a:r>
                <a:rPr lang="zh-CN" altLang="en-US" sz="1600" dirty="0" smtClean="0"/>
                <a:t>实现产品增量难度大；</a:t>
              </a:r>
              <a:endParaRPr lang="en-US" altLang="zh-CN" sz="1600" dirty="0" smtClean="0"/>
            </a:p>
            <a:p>
              <a:pPr marL="342900" indent="-342900">
                <a:buFont typeface="+mj-lt"/>
                <a:buAutoNum type="arabicPeriod"/>
              </a:pPr>
              <a:r>
                <a:rPr lang="zh-CN" altLang="en-US" sz="1600" dirty="0" smtClean="0"/>
                <a:t>跨团队沟通协作代价大；</a:t>
              </a:r>
              <a:endParaRPr lang="en-US" altLang="zh-CN" sz="1600" dirty="0" smtClean="0"/>
            </a:p>
            <a:p>
              <a:pPr marL="342900" indent="-342900">
                <a:buFont typeface="+mj-lt"/>
                <a:buAutoNum type="arabicPeriod"/>
              </a:pPr>
              <a:r>
                <a:rPr lang="zh-CN" altLang="en-US" sz="1600" dirty="0" smtClean="0"/>
                <a:t>迭代节奏难以确定，计划代价大；</a:t>
              </a:r>
              <a:endParaRPr lang="en-US" altLang="zh-CN" sz="1600" dirty="0" smtClean="0"/>
            </a:p>
            <a:p>
              <a:pPr marL="342900" indent="-342900">
                <a:buFont typeface="+mj-lt"/>
                <a:buAutoNum type="arabicPeriod"/>
              </a:pPr>
              <a:r>
                <a:rPr lang="zh-CN" altLang="en-US" sz="1600" dirty="0" smtClean="0"/>
                <a:t>任务驱动型</a:t>
              </a:r>
              <a:endParaRPr lang="zh-CN" altLang="en-US" sz="1600" dirty="0"/>
            </a:p>
          </p:txBody>
        </p:sp>
      </p:grpSp>
      <p:grpSp>
        <p:nvGrpSpPr>
          <p:cNvPr id="5" name="组合 4"/>
          <p:cNvGrpSpPr/>
          <p:nvPr/>
        </p:nvGrpSpPr>
        <p:grpSpPr>
          <a:xfrm>
            <a:off x="4644008" y="2761767"/>
            <a:ext cx="4644008" cy="1682191"/>
            <a:chOff x="4644008" y="2761767"/>
            <a:chExt cx="4644008" cy="1682191"/>
          </a:xfrm>
        </p:grpSpPr>
        <p:sp>
          <p:nvSpPr>
            <p:cNvPr id="11" name="圆角矩形 10"/>
            <p:cNvSpPr/>
            <p:nvPr/>
          </p:nvSpPr>
          <p:spPr>
            <a:xfrm>
              <a:off x="4644008" y="2761767"/>
              <a:ext cx="3828457" cy="1682191"/>
            </a:xfrm>
            <a:prstGeom prst="round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716016" y="2897885"/>
              <a:ext cx="4572000" cy="1323439"/>
            </a:xfrm>
            <a:prstGeom prst="rect">
              <a:avLst/>
            </a:prstGeom>
          </p:spPr>
          <p:txBody>
            <a:bodyPr>
              <a:spAutoFit/>
            </a:bodyPr>
            <a:lstStyle/>
            <a:p>
              <a:pPr marL="342900" indent="-342900">
                <a:buFont typeface="+mj-lt"/>
                <a:buAutoNum type="arabicPeriod"/>
              </a:pPr>
              <a:r>
                <a:rPr lang="zh-CN" altLang="en-US" sz="1600" dirty="0" smtClean="0"/>
                <a:t>团队内搞定一切，减少等待</a:t>
              </a:r>
              <a:endParaRPr lang="en-US" altLang="zh-CN" sz="1600" dirty="0" smtClean="0"/>
            </a:p>
            <a:p>
              <a:pPr marL="342900" indent="-342900">
                <a:buFont typeface="+mj-lt"/>
                <a:buAutoNum type="arabicPeriod"/>
              </a:pPr>
              <a:r>
                <a:rPr lang="zh-CN" altLang="en-US" sz="1600" dirty="0" smtClean="0"/>
                <a:t>可实现产品增量</a:t>
              </a:r>
              <a:endParaRPr lang="en-US" altLang="zh-CN" sz="1600" dirty="0" smtClean="0"/>
            </a:p>
            <a:p>
              <a:pPr marL="342900" indent="-342900">
                <a:buFont typeface="+mj-lt"/>
                <a:buAutoNum type="arabicPeriod"/>
              </a:pPr>
              <a:r>
                <a:rPr lang="zh-CN" altLang="en-US" sz="1600" dirty="0" smtClean="0"/>
                <a:t>减少团队依赖</a:t>
              </a:r>
              <a:r>
                <a:rPr lang="zh-CN" altLang="en-US" sz="1600" dirty="0"/>
                <a:t>，</a:t>
              </a:r>
              <a:r>
                <a:rPr lang="zh-CN" altLang="en-US" sz="1600" dirty="0" smtClean="0"/>
                <a:t>计划更容易</a:t>
              </a:r>
              <a:endParaRPr lang="en-US" altLang="zh-CN" sz="1600" dirty="0" smtClean="0"/>
            </a:p>
            <a:p>
              <a:pPr marL="342900" indent="-342900">
                <a:buFont typeface="+mj-lt"/>
                <a:buAutoNum type="arabicPeriod"/>
              </a:pPr>
              <a:r>
                <a:rPr lang="zh-CN" altLang="en-US" sz="1600" dirty="0" smtClean="0"/>
                <a:t>团队内跨领域学习机会多；</a:t>
              </a:r>
              <a:endParaRPr lang="en-US" altLang="zh-CN" sz="1600" dirty="0" smtClean="0"/>
            </a:p>
            <a:p>
              <a:pPr marL="342900" indent="-342900">
                <a:buFont typeface="+mj-lt"/>
                <a:buAutoNum type="arabicPeriod"/>
              </a:pPr>
              <a:r>
                <a:rPr lang="zh-CN" altLang="en-US" sz="1600" dirty="0" smtClean="0"/>
                <a:t>价值驱动型；</a:t>
              </a:r>
              <a:endParaRPr lang="en-US" altLang="zh-CN" sz="1600" dirty="0" smtClean="0"/>
            </a:p>
          </p:txBody>
        </p:sp>
      </p:grpSp>
    </p:spTree>
    <p:extLst>
      <p:ext uri="{BB962C8B-B14F-4D97-AF65-F5344CB8AC3E}">
        <p14:creationId xmlns:p14="http://schemas.microsoft.com/office/powerpoint/2010/main" val="227265256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539552" y="586880"/>
            <a:ext cx="7438820" cy="4556620"/>
          </a:xfrm>
          <a:prstGeom prst="rect">
            <a:avLst/>
          </a:prstGeom>
        </p:spPr>
      </p:pic>
      <p:sp>
        <p:nvSpPr>
          <p:cNvPr id="6" name="TextBox 67"/>
          <p:cNvSpPr txBox="1"/>
          <p:nvPr/>
        </p:nvSpPr>
        <p:spPr>
          <a:xfrm>
            <a:off x="313069" y="58298"/>
            <a:ext cx="238672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按用户特性划分</a:t>
            </a:r>
          </a:p>
        </p:txBody>
      </p:sp>
    </p:spTree>
    <p:extLst>
      <p:ext uri="{BB962C8B-B14F-4D97-AF65-F5344CB8AC3E}">
        <p14:creationId xmlns:p14="http://schemas.microsoft.com/office/powerpoint/2010/main" val="24763478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成熟团队的形成</a:t>
            </a:r>
          </a:p>
        </p:txBody>
      </p:sp>
      <p:pic>
        <p:nvPicPr>
          <p:cNvPr id="3" name="图片 2"/>
          <p:cNvPicPr>
            <a:picLocks noChangeAspect="1"/>
          </p:cNvPicPr>
          <p:nvPr/>
        </p:nvPicPr>
        <p:blipFill rotWithShape="1">
          <a:blip r:embed="rId3"/>
          <a:srcRect r="44118"/>
          <a:stretch/>
        </p:blipFill>
        <p:spPr>
          <a:xfrm>
            <a:off x="755576" y="607318"/>
            <a:ext cx="4104456" cy="4505326"/>
          </a:xfrm>
          <a:prstGeom prst="rect">
            <a:avLst/>
          </a:prstGeom>
        </p:spPr>
      </p:pic>
      <p:pic>
        <p:nvPicPr>
          <p:cNvPr id="4" name="图片 3"/>
          <p:cNvPicPr>
            <a:picLocks noChangeAspect="1"/>
          </p:cNvPicPr>
          <p:nvPr/>
        </p:nvPicPr>
        <p:blipFill rotWithShape="1">
          <a:blip r:embed="rId3"/>
          <a:srcRect l="55882"/>
          <a:stretch/>
        </p:blipFill>
        <p:spPr>
          <a:xfrm>
            <a:off x="4860032" y="607318"/>
            <a:ext cx="3240360" cy="4505326"/>
          </a:xfrm>
          <a:prstGeom prst="rect">
            <a:avLst/>
          </a:prstGeom>
        </p:spPr>
      </p:pic>
    </p:spTree>
    <p:extLst>
      <p:ext uri="{BB962C8B-B14F-4D97-AF65-F5344CB8AC3E}">
        <p14:creationId xmlns:p14="http://schemas.microsoft.com/office/powerpoint/2010/main" val="290846660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313069" y="58298"/>
            <a:ext cx="274676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团队建设</a:t>
            </a:r>
            <a:r>
              <a:rPr lang="en-US" altLang="zh-CN" sz="2000" b="1" dirty="0" smtClean="0">
                <a:solidFill>
                  <a:schemeClr val="tx1">
                    <a:lumMod val="75000"/>
                    <a:lumOff val="25000"/>
                  </a:schemeClr>
                </a:solidFill>
              </a:rPr>
              <a:t>—Kick Off</a:t>
            </a:r>
            <a:endParaRPr lang="zh-CN" altLang="en-US" sz="2000" b="1" dirty="0" smtClean="0">
              <a:solidFill>
                <a:schemeClr val="tx1">
                  <a:lumMod val="75000"/>
                  <a:lumOff val="25000"/>
                </a:schemeClr>
              </a:solidFill>
            </a:endParaRPr>
          </a:p>
        </p:txBody>
      </p:sp>
      <p:sp>
        <p:nvSpPr>
          <p:cNvPr id="55" name="Rectangle 13" descr="FD1DDF730CE4456e89755B07FE1653D0# #Rectangle 13"/>
          <p:cNvSpPr>
            <a:spLocks noChangeArrowheads="1"/>
          </p:cNvSpPr>
          <p:nvPr/>
        </p:nvSpPr>
        <p:spPr bwMode="auto">
          <a:xfrm>
            <a:off x="1401224" y="3340692"/>
            <a:ext cx="237868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、固定会议时间点；</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spcBef>
                <a:spcPct val="0"/>
              </a:spcBef>
              <a:buNone/>
              <a:defRPr/>
            </a:pP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、定期报告要求；</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spcBef>
                <a:spcPct val="0"/>
              </a:spcBef>
              <a:buNone/>
              <a:defRPr/>
            </a:pP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、文档存放地址；</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spcBef>
                <a:spcPct val="0"/>
              </a:spcBef>
              <a:buNone/>
              <a:defRPr/>
            </a:pP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1403677" y="1361462"/>
            <a:ext cx="2159566" cy="307777"/>
          </a:xfrm>
          <a:prstGeom prst="rect">
            <a:avLst/>
          </a:prstGeom>
          <a:noFill/>
        </p:spPr>
        <p:txBody>
          <a:bodyPr wrap="non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打造最受欢迎的越南棋牌</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6156176" y="2162272"/>
            <a:ext cx="1800493" cy="307777"/>
          </a:xfrm>
          <a:prstGeom prst="rect">
            <a:avLst/>
          </a:prstGeom>
          <a:noFill/>
        </p:spPr>
        <p:txBody>
          <a:bodyPr wrap="non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坦诚开放、合作共赢</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3464073" y="984848"/>
            <a:ext cx="1354818" cy="1354818"/>
            <a:chOff x="1369994" y="2067694"/>
            <a:chExt cx="1584176" cy="1584176"/>
          </a:xfrm>
        </p:grpSpPr>
        <p:sp>
          <p:nvSpPr>
            <p:cNvPr id="61" name="菱形 60"/>
            <p:cNvSpPr/>
            <p:nvPr/>
          </p:nvSpPr>
          <p:spPr>
            <a:xfrm>
              <a:off x="1369994" y="2067694"/>
              <a:ext cx="1584176" cy="1584176"/>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62" name="TextBox 61"/>
            <p:cNvSpPr txBox="1"/>
            <p:nvPr/>
          </p:nvSpPr>
          <p:spPr>
            <a:xfrm flipH="1">
              <a:off x="1634258" y="2679842"/>
              <a:ext cx="1055648" cy="359881"/>
            </a:xfrm>
            <a:prstGeom prst="rect">
              <a:avLst/>
            </a:prstGeom>
            <a:noFill/>
          </p:spPr>
          <p:txBody>
            <a:bodyPr wrap="non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团队愿景</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63" name="组合 62"/>
          <p:cNvGrpSpPr/>
          <p:nvPr/>
        </p:nvGrpSpPr>
        <p:grpSpPr>
          <a:xfrm>
            <a:off x="4269495" y="1801490"/>
            <a:ext cx="1354818" cy="1354818"/>
            <a:chOff x="3029144" y="1491630"/>
            <a:chExt cx="1584176" cy="1584176"/>
          </a:xfrm>
          <a:solidFill>
            <a:schemeClr val="accent1">
              <a:lumMod val="75000"/>
            </a:schemeClr>
          </a:solidFill>
        </p:grpSpPr>
        <p:sp>
          <p:nvSpPr>
            <p:cNvPr id="64" name="菱形 63"/>
            <p:cNvSpPr/>
            <p:nvPr/>
          </p:nvSpPr>
          <p:spPr>
            <a:xfrm>
              <a:off x="3029144" y="1491630"/>
              <a:ext cx="1584176" cy="1584176"/>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65" name="TextBox 64"/>
            <p:cNvSpPr txBox="1"/>
            <p:nvPr/>
          </p:nvSpPr>
          <p:spPr>
            <a:xfrm flipH="1">
              <a:off x="3319581" y="2103778"/>
              <a:ext cx="845719" cy="359881"/>
            </a:xfrm>
            <a:prstGeom prst="rect">
              <a:avLst/>
            </a:prstGeom>
            <a:noFill/>
          </p:spPr>
          <p:txBody>
            <a:bodyPr wrap="non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价值观</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3464073" y="2618132"/>
            <a:ext cx="1354818" cy="1354818"/>
            <a:chOff x="4577170" y="2067694"/>
            <a:chExt cx="1584176" cy="1584176"/>
          </a:xfrm>
        </p:grpSpPr>
        <p:sp>
          <p:nvSpPr>
            <p:cNvPr id="67" name="菱形 66"/>
            <p:cNvSpPr/>
            <p:nvPr/>
          </p:nvSpPr>
          <p:spPr>
            <a:xfrm>
              <a:off x="4577170" y="2067694"/>
              <a:ext cx="1584176" cy="1584176"/>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68" name="TextBox 67"/>
            <p:cNvSpPr txBox="1"/>
            <p:nvPr/>
          </p:nvSpPr>
          <p:spPr>
            <a:xfrm flipH="1">
              <a:off x="4841434" y="2679842"/>
              <a:ext cx="1055648" cy="359881"/>
            </a:xfrm>
            <a:prstGeom prst="rect">
              <a:avLst/>
            </a:prstGeom>
            <a:noFill/>
          </p:spPr>
          <p:txBody>
            <a:bodyPr wrap="non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沟通机制</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4269495" y="3434775"/>
            <a:ext cx="1354818" cy="1354818"/>
            <a:chOff x="6145277" y="1491630"/>
            <a:chExt cx="1584176" cy="1584176"/>
          </a:xfrm>
          <a:solidFill>
            <a:schemeClr val="tx1">
              <a:lumMod val="50000"/>
              <a:lumOff val="50000"/>
            </a:schemeClr>
          </a:solidFill>
        </p:grpSpPr>
        <p:sp>
          <p:nvSpPr>
            <p:cNvPr id="70" name="菱形 69"/>
            <p:cNvSpPr/>
            <p:nvPr/>
          </p:nvSpPr>
          <p:spPr>
            <a:xfrm>
              <a:off x="6145277" y="1491630"/>
              <a:ext cx="1584176" cy="1584176"/>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bg1"/>
                </a:solidFill>
                <a:latin typeface="微软雅黑" panose="020B0503020204020204" pitchFamily="34" charset="-122"/>
                <a:ea typeface="微软雅黑" panose="020B0503020204020204" pitchFamily="34" charset="-122"/>
              </a:endParaRPr>
            </a:p>
          </p:txBody>
        </p:sp>
        <p:sp>
          <p:nvSpPr>
            <p:cNvPr id="71" name="TextBox 70"/>
            <p:cNvSpPr txBox="1"/>
            <p:nvPr/>
          </p:nvSpPr>
          <p:spPr>
            <a:xfrm flipH="1">
              <a:off x="6383367" y="2103778"/>
              <a:ext cx="1107998" cy="359881"/>
            </a:xfrm>
            <a:prstGeom prst="rect">
              <a:avLst/>
            </a:prstGeom>
            <a:noFill/>
          </p:spPr>
          <p:txBody>
            <a:bodyPr wrap="square" rtlCol="0">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工作协议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cxnSp>
        <p:nvCxnSpPr>
          <p:cNvPr id="72" name="直接连接符 71"/>
          <p:cNvCxnSpPr>
            <a:stCxn id="61" idx="1"/>
          </p:cNvCxnSpPr>
          <p:nvPr/>
        </p:nvCxnSpPr>
        <p:spPr>
          <a:xfrm flipH="1">
            <a:off x="1259632" y="1662257"/>
            <a:ext cx="2204441"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1259632" y="3295541"/>
            <a:ext cx="2204441" cy="0"/>
          </a:xfrm>
          <a:prstGeom prst="line">
            <a:avLst/>
          </a:prstGeom>
          <a:ln>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5624313" y="2478899"/>
            <a:ext cx="2240151" cy="0"/>
          </a:xfrm>
          <a:prstGeom prst="line">
            <a:avLst/>
          </a:prstGeom>
          <a:ln>
            <a:solidFill>
              <a:schemeClr val="accent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70" idx="3"/>
          </p:cNvCxnSpPr>
          <p:nvPr/>
        </p:nvCxnSpPr>
        <p:spPr>
          <a:xfrm>
            <a:off x="5624313" y="4112184"/>
            <a:ext cx="2260055" cy="0"/>
          </a:xfrm>
          <a:prstGeom prst="line">
            <a:avLst/>
          </a:prstGeom>
          <a:ln>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156176" y="3792952"/>
            <a:ext cx="1800493" cy="307777"/>
          </a:xfrm>
          <a:prstGeom prst="rect">
            <a:avLst/>
          </a:prstGeom>
          <a:noFill/>
        </p:spPr>
        <p:txBody>
          <a:bodyPr wrap="none" rtlCol="0">
            <a:spAutoFit/>
          </a:bodyPr>
          <a:lstStyle/>
          <a:p>
            <a:r>
              <a:rPr lang="zh-CN" altLang="en-US" sz="1400" b="1" dirty="0" smtClean="0">
                <a:solidFill>
                  <a:schemeClr val="tx1">
                    <a:lumMod val="75000"/>
                    <a:lumOff val="25000"/>
                  </a:schemeClr>
                </a:solidFill>
                <a:latin typeface="微软雅黑" panose="020B0503020204020204" pitchFamily="34" charset="-122"/>
                <a:ea typeface="微软雅黑" panose="020B0503020204020204" pitchFamily="34" charset="-122"/>
              </a:rPr>
              <a:t>团队规范，全员共识</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7" name="Rectangle 13" descr="FD1DDF730CE4456e89755B07FE1653D0# #Rectangle 13"/>
          <p:cNvSpPr>
            <a:spLocks noChangeArrowheads="1"/>
          </p:cNvSpPr>
          <p:nvPr/>
        </p:nvSpPr>
        <p:spPr bwMode="auto">
          <a:xfrm>
            <a:off x="5638824" y="4168349"/>
            <a:ext cx="237868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Font typeface="Arial"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pitchFamily="2" charset="-122"/>
              </a:defRPr>
            </a:lvl9pPr>
          </a:lstStyle>
          <a:p>
            <a:pPr eaLnBrk="1" hangingPunct="1">
              <a:spcBef>
                <a:spcPct val="0"/>
              </a:spcBef>
              <a:buNone/>
              <a:defRPr/>
            </a:pP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、代码每日</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check in</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spcBef>
                <a:spcPct val="0"/>
              </a:spcBef>
              <a:buNone/>
              <a:defRPr/>
            </a:pP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、会议迟到</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个俯卧撑</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分钟；</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spcBef>
                <a:spcPct val="0"/>
              </a:spcBef>
              <a:buNone/>
              <a:defRPr/>
            </a:pP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、当日事当日毕；</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spcBef>
                <a:spcPct val="0"/>
              </a:spcBef>
              <a:buNone/>
              <a:defRPr/>
            </a:pP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4</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14</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00-16</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00</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为静默期；</a:t>
            </a:r>
            <a:endPar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eaLnBrk="1" hangingPunct="1">
              <a:spcBef>
                <a:spcPct val="0"/>
              </a:spcBef>
              <a:buNone/>
              <a:defRPr/>
            </a:pPr>
            <a:r>
              <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rPr>
              <a:t>5</a:t>
            </a:r>
            <a:r>
              <a:rPr lang="zh-CN" altLang="en-US" sz="12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sz="12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en-US" altLang="zh-CN" sz="1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095021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0-#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2" fill="hold" nodeType="after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wipe(right)">
                                      <p:cBhvr>
                                        <p:cTn id="12" dur="500"/>
                                        <p:tgtEl>
                                          <p:spTgt spid="72"/>
                                        </p:tgtEl>
                                      </p:cBhvr>
                                    </p:animEffect>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1000"/>
                                        <p:tgtEl>
                                          <p:spTgt spid="56"/>
                                        </p:tgtEl>
                                      </p:cBhvr>
                                    </p:animEffect>
                                    <p:anim calcmode="lin" valueType="num">
                                      <p:cBhvr>
                                        <p:cTn id="17" dur="1000" fill="hold"/>
                                        <p:tgtEl>
                                          <p:spTgt spid="56"/>
                                        </p:tgtEl>
                                        <p:attrNameLst>
                                          <p:attrName>ppt_x</p:attrName>
                                        </p:attrNameLst>
                                      </p:cBhvr>
                                      <p:tavLst>
                                        <p:tav tm="0">
                                          <p:val>
                                            <p:strVal val="#ppt_x"/>
                                          </p:val>
                                        </p:tav>
                                        <p:tav tm="100000">
                                          <p:val>
                                            <p:strVal val="#ppt_x"/>
                                          </p:val>
                                        </p:tav>
                                      </p:tavLst>
                                    </p:anim>
                                    <p:anim calcmode="lin" valueType="num">
                                      <p:cBhvr>
                                        <p:cTn id="18"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anim calcmode="lin" valueType="num">
                                      <p:cBhvr additive="base">
                                        <p:cTn id="23" dur="500" fill="hold"/>
                                        <p:tgtEl>
                                          <p:spTgt spid="63"/>
                                        </p:tgtEl>
                                        <p:attrNameLst>
                                          <p:attrName>ppt_x</p:attrName>
                                        </p:attrNameLst>
                                      </p:cBhvr>
                                      <p:tavLst>
                                        <p:tav tm="0">
                                          <p:val>
                                            <p:strVal val="1+#ppt_w/2"/>
                                          </p:val>
                                        </p:tav>
                                        <p:tav tm="100000">
                                          <p:val>
                                            <p:strVal val="#ppt_x"/>
                                          </p:val>
                                        </p:tav>
                                      </p:tavLst>
                                    </p:anim>
                                    <p:anim calcmode="lin" valueType="num">
                                      <p:cBhvr additive="base">
                                        <p:cTn id="24" dur="500" fill="hold"/>
                                        <p:tgtEl>
                                          <p:spTgt spid="63"/>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2" presetClass="entr" presetSubtype="8" fill="hold" nodeType="afterEffect">
                                  <p:stCondLst>
                                    <p:cond delay="0"/>
                                  </p:stCondLst>
                                  <p:childTnLst>
                                    <p:set>
                                      <p:cBhvr>
                                        <p:cTn id="27" dur="1" fill="hold">
                                          <p:stCondLst>
                                            <p:cond delay="0"/>
                                          </p:stCondLst>
                                        </p:cTn>
                                        <p:tgtEl>
                                          <p:spTgt spid="74"/>
                                        </p:tgtEl>
                                        <p:attrNameLst>
                                          <p:attrName>style.visibility</p:attrName>
                                        </p:attrNameLst>
                                      </p:cBhvr>
                                      <p:to>
                                        <p:strVal val="visible"/>
                                      </p:to>
                                    </p:set>
                                    <p:animEffect transition="in" filter="wipe(left)">
                                      <p:cBhvr>
                                        <p:cTn id="28" dur="500"/>
                                        <p:tgtEl>
                                          <p:spTgt spid="74"/>
                                        </p:tgtEl>
                                      </p:cBhvr>
                                    </p:animEffect>
                                  </p:childTnLst>
                                </p:cTn>
                              </p:par>
                            </p:childTnLst>
                          </p:cTn>
                        </p:par>
                        <p:par>
                          <p:cTn id="29" fill="hold">
                            <p:stCondLst>
                              <p:cond delay="1000"/>
                            </p:stCondLst>
                            <p:childTnLst>
                              <p:par>
                                <p:cTn id="30" presetID="47" presetClass="entr" presetSubtype="0"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1000"/>
                                        <p:tgtEl>
                                          <p:spTgt spid="59"/>
                                        </p:tgtEl>
                                      </p:cBhvr>
                                    </p:animEffect>
                                    <p:anim calcmode="lin" valueType="num">
                                      <p:cBhvr>
                                        <p:cTn id="33" dur="1000" fill="hold"/>
                                        <p:tgtEl>
                                          <p:spTgt spid="59"/>
                                        </p:tgtEl>
                                        <p:attrNameLst>
                                          <p:attrName>ppt_x</p:attrName>
                                        </p:attrNameLst>
                                      </p:cBhvr>
                                      <p:tavLst>
                                        <p:tav tm="0">
                                          <p:val>
                                            <p:strVal val="#ppt_x"/>
                                          </p:val>
                                        </p:tav>
                                        <p:tav tm="100000">
                                          <p:val>
                                            <p:strVal val="#ppt_x"/>
                                          </p:val>
                                        </p:tav>
                                      </p:tavLst>
                                    </p:anim>
                                    <p:anim calcmode="lin" valueType="num">
                                      <p:cBhvr>
                                        <p:cTn id="34"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nodeType="clickEffect">
                                  <p:stCondLst>
                                    <p:cond delay="0"/>
                                  </p:stCondLst>
                                  <p:childTnLst>
                                    <p:set>
                                      <p:cBhvr>
                                        <p:cTn id="38" dur="1" fill="hold">
                                          <p:stCondLst>
                                            <p:cond delay="0"/>
                                          </p:stCondLst>
                                        </p:cTn>
                                        <p:tgtEl>
                                          <p:spTgt spid="66"/>
                                        </p:tgtEl>
                                        <p:attrNameLst>
                                          <p:attrName>style.visibility</p:attrName>
                                        </p:attrNameLst>
                                      </p:cBhvr>
                                      <p:to>
                                        <p:strVal val="visible"/>
                                      </p:to>
                                    </p:set>
                                    <p:anim calcmode="lin" valueType="num">
                                      <p:cBhvr additive="base">
                                        <p:cTn id="39" dur="500" fill="hold"/>
                                        <p:tgtEl>
                                          <p:spTgt spid="66"/>
                                        </p:tgtEl>
                                        <p:attrNameLst>
                                          <p:attrName>ppt_x</p:attrName>
                                        </p:attrNameLst>
                                      </p:cBhvr>
                                      <p:tavLst>
                                        <p:tav tm="0">
                                          <p:val>
                                            <p:strVal val="0-#ppt_w/2"/>
                                          </p:val>
                                        </p:tav>
                                        <p:tav tm="100000">
                                          <p:val>
                                            <p:strVal val="#ppt_x"/>
                                          </p:val>
                                        </p:tav>
                                      </p:tavLst>
                                    </p:anim>
                                    <p:anim calcmode="lin" valueType="num">
                                      <p:cBhvr additive="base">
                                        <p:cTn id="40" dur="500" fill="hold"/>
                                        <p:tgtEl>
                                          <p:spTgt spid="66"/>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2" presetClass="entr" presetSubtype="2" fill="hold" nodeType="afterEffect">
                                  <p:stCondLst>
                                    <p:cond delay="0"/>
                                  </p:stCondLst>
                                  <p:childTnLst>
                                    <p:set>
                                      <p:cBhvr>
                                        <p:cTn id="43" dur="1" fill="hold">
                                          <p:stCondLst>
                                            <p:cond delay="0"/>
                                          </p:stCondLst>
                                        </p:cTn>
                                        <p:tgtEl>
                                          <p:spTgt spid="73"/>
                                        </p:tgtEl>
                                        <p:attrNameLst>
                                          <p:attrName>style.visibility</p:attrName>
                                        </p:attrNameLst>
                                      </p:cBhvr>
                                      <p:to>
                                        <p:strVal val="visible"/>
                                      </p:to>
                                    </p:set>
                                    <p:animEffect transition="in" filter="wipe(right)">
                                      <p:cBhvr>
                                        <p:cTn id="44" dur="500"/>
                                        <p:tgtEl>
                                          <p:spTgt spid="73"/>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1000"/>
                                        <p:tgtEl>
                                          <p:spTgt spid="55"/>
                                        </p:tgtEl>
                                      </p:cBhvr>
                                    </p:animEffect>
                                    <p:anim calcmode="lin" valueType="num">
                                      <p:cBhvr>
                                        <p:cTn id="48" dur="1000" fill="hold"/>
                                        <p:tgtEl>
                                          <p:spTgt spid="55"/>
                                        </p:tgtEl>
                                        <p:attrNameLst>
                                          <p:attrName>ppt_x</p:attrName>
                                        </p:attrNameLst>
                                      </p:cBhvr>
                                      <p:tavLst>
                                        <p:tav tm="0">
                                          <p:val>
                                            <p:strVal val="#ppt_x"/>
                                          </p:val>
                                        </p:tav>
                                        <p:tav tm="100000">
                                          <p:val>
                                            <p:strVal val="#ppt_x"/>
                                          </p:val>
                                        </p:tav>
                                      </p:tavLst>
                                    </p:anim>
                                    <p:anim calcmode="lin" valueType="num">
                                      <p:cBhvr>
                                        <p:cTn id="4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2" fill="hold" nodeType="clickEffect">
                                  <p:stCondLst>
                                    <p:cond delay="0"/>
                                  </p:stCondLst>
                                  <p:childTnLst>
                                    <p:set>
                                      <p:cBhvr>
                                        <p:cTn id="53" dur="1" fill="hold">
                                          <p:stCondLst>
                                            <p:cond delay="0"/>
                                          </p:stCondLst>
                                        </p:cTn>
                                        <p:tgtEl>
                                          <p:spTgt spid="69"/>
                                        </p:tgtEl>
                                        <p:attrNameLst>
                                          <p:attrName>style.visibility</p:attrName>
                                        </p:attrNameLst>
                                      </p:cBhvr>
                                      <p:to>
                                        <p:strVal val="visible"/>
                                      </p:to>
                                    </p:set>
                                    <p:anim calcmode="lin" valueType="num">
                                      <p:cBhvr additive="base">
                                        <p:cTn id="54" dur="500" fill="hold"/>
                                        <p:tgtEl>
                                          <p:spTgt spid="69"/>
                                        </p:tgtEl>
                                        <p:attrNameLst>
                                          <p:attrName>ppt_x</p:attrName>
                                        </p:attrNameLst>
                                      </p:cBhvr>
                                      <p:tavLst>
                                        <p:tav tm="0">
                                          <p:val>
                                            <p:strVal val="1+#ppt_w/2"/>
                                          </p:val>
                                        </p:tav>
                                        <p:tav tm="100000">
                                          <p:val>
                                            <p:strVal val="#ppt_x"/>
                                          </p:val>
                                        </p:tav>
                                      </p:tavLst>
                                    </p:anim>
                                    <p:anim calcmode="lin" valueType="num">
                                      <p:cBhvr additive="base">
                                        <p:cTn id="55" dur="500" fill="hold"/>
                                        <p:tgtEl>
                                          <p:spTgt spid="69"/>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75"/>
                                        </p:tgtEl>
                                        <p:attrNameLst>
                                          <p:attrName>style.visibility</p:attrName>
                                        </p:attrNameLst>
                                      </p:cBhvr>
                                      <p:to>
                                        <p:strVal val="visible"/>
                                      </p:to>
                                    </p:set>
                                    <p:animEffect transition="in" filter="wipe(left)">
                                      <p:cBhvr>
                                        <p:cTn id="59" dur="500"/>
                                        <p:tgtEl>
                                          <p:spTgt spid="75"/>
                                        </p:tgtEl>
                                      </p:cBhvr>
                                    </p:animEffect>
                                  </p:childTnLst>
                                </p:cTn>
                              </p:par>
                            </p:childTnLst>
                          </p:cTn>
                        </p:par>
                        <p:par>
                          <p:cTn id="60" fill="hold">
                            <p:stCondLst>
                              <p:cond delay="1000"/>
                            </p:stCondLst>
                            <p:childTnLst>
                              <p:par>
                                <p:cTn id="61" presetID="47" presetClass="entr" presetSubtype="0" fill="hold" grpId="0" nodeType="afterEffect">
                                  <p:stCondLst>
                                    <p:cond delay="0"/>
                                  </p:stCondLst>
                                  <p:childTnLst>
                                    <p:set>
                                      <p:cBhvr>
                                        <p:cTn id="62" dur="1" fill="hold">
                                          <p:stCondLst>
                                            <p:cond delay="0"/>
                                          </p:stCondLst>
                                        </p:cTn>
                                        <p:tgtEl>
                                          <p:spTgt spid="77"/>
                                        </p:tgtEl>
                                        <p:attrNameLst>
                                          <p:attrName>style.visibility</p:attrName>
                                        </p:attrNameLst>
                                      </p:cBhvr>
                                      <p:to>
                                        <p:strVal val="visible"/>
                                      </p:to>
                                    </p:set>
                                    <p:animEffect transition="in" filter="fade">
                                      <p:cBhvr>
                                        <p:cTn id="63" dur="1000"/>
                                        <p:tgtEl>
                                          <p:spTgt spid="77"/>
                                        </p:tgtEl>
                                      </p:cBhvr>
                                    </p:animEffect>
                                    <p:anim calcmode="lin" valueType="num">
                                      <p:cBhvr>
                                        <p:cTn id="64" dur="1000" fill="hold"/>
                                        <p:tgtEl>
                                          <p:spTgt spid="77"/>
                                        </p:tgtEl>
                                        <p:attrNameLst>
                                          <p:attrName>ppt_x</p:attrName>
                                        </p:attrNameLst>
                                      </p:cBhvr>
                                      <p:tavLst>
                                        <p:tav tm="0">
                                          <p:val>
                                            <p:strVal val="#ppt_x"/>
                                          </p:val>
                                        </p:tav>
                                        <p:tav tm="100000">
                                          <p:val>
                                            <p:strVal val="#ppt_x"/>
                                          </p:val>
                                        </p:tav>
                                      </p:tavLst>
                                    </p:anim>
                                    <p:anim calcmode="lin" valueType="num">
                                      <p:cBhvr>
                                        <p:cTn id="65" dur="1000" fill="hold"/>
                                        <p:tgtEl>
                                          <p:spTgt spid="7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1000"/>
                                        <p:tgtEl>
                                          <p:spTgt spid="27"/>
                                        </p:tgtEl>
                                      </p:cBhvr>
                                    </p:animEffect>
                                    <p:anim calcmode="lin" valueType="num">
                                      <p:cBhvr>
                                        <p:cTn id="69" dur="1000" fill="hold"/>
                                        <p:tgtEl>
                                          <p:spTgt spid="27"/>
                                        </p:tgtEl>
                                        <p:attrNameLst>
                                          <p:attrName>ppt_x</p:attrName>
                                        </p:attrNameLst>
                                      </p:cBhvr>
                                      <p:tavLst>
                                        <p:tav tm="0">
                                          <p:val>
                                            <p:strVal val="#ppt_x"/>
                                          </p:val>
                                        </p:tav>
                                        <p:tav tm="100000">
                                          <p:val>
                                            <p:strVal val="#ppt_x"/>
                                          </p:val>
                                        </p:tav>
                                      </p:tavLst>
                                    </p:anim>
                                    <p:anim calcmode="lin" valueType="num">
                                      <p:cBhvr>
                                        <p:cTn id="7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9" grpId="0"/>
      <p:bldP spid="77" grpId="0"/>
      <p:bldP spid="2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团队工作环境</a:t>
            </a:r>
          </a:p>
        </p:txBody>
      </p:sp>
      <p:sp>
        <p:nvSpPr>
          <p:cNvPr id="5" name="文本框 4"/>
          <p:cNvSpPr txBox="1"/>
          <p:nvPr/>
        </p:nvSpPr>
        <p:spPr>
          <a:xfrm>
            <a:off x="683568" y="987574"/>
            <a:ext cx="3935693" cy="1754326"/>
          </a:xfrm>
          <a:prstGeom prst="rect">
            <a:avLst/>
          </a:prstGeom>
          <a:noFill/>
        </p:spPr>
        <p:txBody>
          <a:bodyPr wrap="none" rtlCol="0">
            <a:spAutoFit/>
          </a:bodyPr>
          <a:lstStyle/>
          <a:p>
            <a:pPr marL="285750" indent="-285750">
              <a:buFont typeface="Arial" panose="020B0604020202020204" pitchFamily="34" charset="0"/>
              <a:buChar char="•"/>
            </a:pPr>
            <a:r>
              <a:rPr lang="zh-CN" altLang="en-US" dirty="0" smtClean="0"/>
              <a:t>在同一区域内，坐在一起；</a:t>
            </a:r>
            <a:endParaRPr lang="en-US" altLang="zh-CN" dirty="0" smtClean="0"/>
          </a:p>
          <a:p>
            <a:pPr marL="285750" indent="-285750">
              <a:buFont typeface="Arial" panose="020B0604020202020204" pitchFamily="34" charset="0"/>
              <a:buChar char="•"/>
            </a:pPr>
            <a:r>
              <a:rPr lang="zh-CN" altLang="en-US" dirty="0" smtClean="0"/>
              <a:t>开放空间，没有隔离；</a:t>
            </a:r>
            <a:endParaRPr lang="en-US" altLang="zh-CN" dirty="0" smtClean="0"/>
          </a:p>
          <a:p>
            <a:pPr marL="285750" indent="-285750">
              <a:buFont typeface="Arial" panose="020B0604020202020204" pitchFamily="34" charset="0"/>
              <a:buChar char="•"/>
            </a:pPr>
            <a:r>
              <a:rPr lang="zh-CN" altLang="en-US" dirty="0" smtClean="0"/>
              <a:t>有方便的会议场所；</a:t>
            </a:r>
            <a:endParaRPr lang="en-US" altLang="zh-CN" dirty="0" smtClean="0"/>
          </a:p>
          <a:p>
            <a:pPr marL="285750" indent="-285750">
              <a:buFont typeface="Arial" panose="020B0604020202020204" pitchFamily="34" charset="0"/>
              <a:buChar char="•"/>
            </a:pPr>
            <a:r>
              <a:rPr lang="zh-CN" altLang="en-US" dirty="0" smtClean="0"/>
              <a:t>有白板可以展示进展及讨论使用；</a:t>
            </a:r>
            <a:endParaRPr lang="en-US" altLang="zh-CN" dirty="0" smtClean="0"/>
          </a:p>
          <a:p>
            <a:pPr marL="285750" indent="-285750">
              <a:buFont typeface="Arial" panose="020B0604020202020204" pitchFamily="34" charset="0"/>
              <a:buChar char="•"/>
            </a:pPr>
            <a:r>
              <a:rPr lang="zh-CN" altLang="en-US" dirty="0" smtClean="0"/>
              <a:t>轻松，愉快的工作氛围；</a:t>
            </a:r>
            <a:endParaRPr lang="en-US" altLang="zh-CN" dirty="0" smtClean="0"/>
          </a:p>
          <a:p>
            <a:pPr marL="285750" indent="-285750">
              <a:buFont typeface="Arial" panose="020B0604020202020204" pitchFamily="34" charset="0"/>
              <a:buChar char="•"/>
            </a:pPr>
            <a:endParaRPr lang="en-US" altLang="zh-CN" dirty="0" smtClean="0"/>
          </a:p>
        </p:txBody>
      </p:sp>
    </p:spTree>
    <p:extLst>
      <p:ext uri="{BB962C8B-B14F-4D97-AF65-F5344CB8AC3E}">
        <p14:creationId xmlns:p14="http://schemas.microsoft.com/office/powerpoint/2010/main" val="203792572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994323"/>
            <a:chOff x="938009" y="859567"/>
            <a:chExt cx="7303987" cy="3440375"/>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35896" y="4053721"/>
              <a:ext cx="954107"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8709000">
            <a:off x="1418457" y="2379967"/>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7265988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682867"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寻找合格的</a:t>
            </a:r>
            <a:r>
              <a:rPr lang="en-US" altLang="zh-CN" sz="2000" b="1" dirty="0" smtClean="0">
                <a:solidFill>
                  <a:schemeClr val="tx1">
                    <a:lumMod val="75000"/>
                    <a:lumOff val="25000"/>
                  </a:schemeClr>
                </a:solidFill>
              </a:rPr>
              <a:t>Product Owner</a:t>
            </a:r>
            <a:endParaRPr lang="zh-CN" altLang="en-US" sz="2000" b="1" dirty="0" smtClean="0">
              <a:solidFill>
                <a:schemeClr val="tx1">
                  <a:lumMod val="75000"/>
                  <a:lumOff val="25000"/>
                </a:schemeClr>
              </a:solidFill>
            </a:endParaRPr>
          </a:p>
        </p:txBody>
      </p:sp>
      <p:sp>
        <p:nvSpPr>
          <p:cNvPr id="6" name="文本框 5"/>
          <p:cNvSpPr txBox="1"/>
          <p:nvPr/>
        </p:nvSpPr>
        <p:spPr>
          <a:xfrm>
            <a:off x="3635896" y="750951"/>
            <a:ext cx="3935693" cy="424731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smtClean="0"/>
              <a:t>产品待办列表的唯一负责人</a:t>
            </a:r>
            <a:endParaRPr lang="en-US" altLang="zh-CN" dirty="0" smtClean="0"/>
          </a:p>
          <a:p>
            <a:pPr marL="285750" indent="-285750">
              <a:lnSpc>
                <a:spcPct val="150000"/>
              </a:lnSpc>
              <a:buFont typeface="Arial" panose="020B0604020202020204" pitchFamily="34" charset="0"/>
              <a:buChar char="•"/>
            </a:pPr>
            <a:r>
              <a:rPr lang="zh-CN" altLang="en-US" dirty="0" smtClean="0"/>
              <a:t>全程参与</a:t>
            </a:r>
            <a:r>
              <a:rPr lang="en-US" altLang="zh-CN" dirty="0" smtClean="0"/>
              <a:t>Scrum</a:t>
            </a:r>
            <a:r>
              <a:rPr lang="zh-CN" altLang="en-US" dirty="0" smtClean="0"/>
              <a:t>活动</a:t>
            </a:r>
            <a:endParaRPr lang="en-US" altLang="zh-CN" dirty="0" smtClean="0"/>
          </a:p>
          <a:p>
            <a:pPr marL="285750" indent="-285750">
              <a:lnSpc>
                <a:spcPct val="150000"/>
              </a:lnSpc>
              <a:buFont typeface="Arial" panose="020B0604020202020204" pitchFamily="34" charset="0"/>
              <a:buChar char="•"/>
            </a:pPr>
            <a:r>
              <a:rPr lang="zh-CN" altLang="en-US" dirty="0" smtClean="0"/>
              <a:t>理解战略地图中自己的位置</a:t>
            </a:r>
            <a:endParaRPr lang="en-US" altLang="zh-CN" dirty="0" smtClean="0"/>
          </a:p>
          <a:p>
            <a:pPr marL="285750" indent="-285750">
              <a:lnSpc>
                <a:spcPct val="150000"/>
              </a:lnSpc>
              <a:buFont typeface="Arial" panose="020B0604020202020204" pitchFamily="34" charset="0"/>
              <a:buChar char="•"/>
            </a:pPr>
            <a:r>
              <a:rPr lang="zh-CN" altLang="en-US" dirty="0" smtClean="0"/>
              <a:t>对负责的内容有深入的思考</a:t>
            </a:r>
            <a:endParaRPr lang="en-US" altLang="zh-CN" dirty="0" smtClean="0"/>
          </a:p>
          <a:p>
            <a:pPr marL="285750" indent="-285750">
              <a:lnSpc>
                <a:spcPct val="150000"/>
              </a:lnSpc>
              <a:buFont typeface="Arial" panose="020B0604020202020204" pitchFamily="34" charset="0"/>
              <a:buChar char="•"/>
            </a:pPr>
            <a:r>
              <a:rPr lang="zh-CN" altLang="en-US" dirty="0" smtClean="0"/>
              <a:t>可以有产品团队做支持</a:t>
            </a:r>
            <a:endParaRPr lang="en-US" altLang="zh-CN" dirty="0" smtClean="0"/>
          </a:p>
          <a:p>
            <a:pPr marL="285750" indent="-285750">
              <a:lnSpc>
                <a:spcPct val="150000"/>
              </a:lnSpc>
              <a:buFont typeface="Arial" panose="020B0604020202020204" pitchFamily="34" charset="0"/>
              <a:buChar char="•"/>
            </a:pPr>
            <a:r>
              <a:rPr lang="zh-CN" altLang="en-US" dirty="0" smtClean="0"/>
              <a:t>确保团队目标保持一致</a:t>
            </a:r>
            <a:endParaRPr lang="en-US" altLang="zh-CN" dirty="0" smtClean="0"/>
          </a:p>
          <a:p>
            <a:pPr marL="285750" indent="-285750">
              <a:lnSpc>
                <a:spcPct val="150000"/>
              </a:lnSpc>
              <a:buFont typeface="Arial" panose="020B0604020202020204" pitchFamily="34" charset="0"/>
              <a:buChar char="•"/>
            </a:pPr>
            <a:r>
              <a:rPr lang="zh-CN" altLang="en-US" dirty="0" smtClean="0"/>
              <a:t>为团队最大化</a:t>
            </a:r>
            <a:r>
              <a:rPr lang="en-US" altLang="zh-CN" dirty="0" smtClean="0"/>
              <a:t>ROI</a:t>
            </a:r>
            <a:r>
              <a:rPr lang="zh-CN" altLang="en-US" dirty="0" smtClean="0"/>
              <a:t>努力</a:t>
            </a:r>
            <a:endParaRPr lang="en-US" altLang="zh-CN" dirty="0" smtClean="0"/>
          </a:p>
          <a:p>
            <a:pPr marL="285750" indent="-285750">
              <a:lnSpc>
                <a:spcPct val="150000"/>
              </a:lnSpc>
              <a:buFont typeface="Arial" panose="020B0604020202020204" pitchFamily="34" charset="0"/>
              <a:buChar char="•"/>
            </a:pPr>
            <a:r>
              <a:rPr lang="zh-CN" altLang="en-US" dirty="0" smtClean="0"/>
              <a:t>良好的沟通能力</a:t>
            </a:r>
            <a:endParaRPr lang="en-US" altLang="zh-CN" dirty="0" smtClean="0"/>
          </a:p>
          <a:p>
            <a:pPr marL="285750" indent="-285750">
              <a:lnSpc>
                <a:spcPct val="150000"/>
              </a:lnSpc>
              <a:buFont typeface="Arial" panose="020B0604020202020204" pitchFamily="34" charset="0"/>
              <a:buChar char="•"/>
            </a:pPr>
            <a:r>
              <a:rPr lang="zh-CN" altLang="en-US" dirty="0" smtClean="0"/>
              <a:t>确保产品增量得到及时有效的反馈</a:t>
            </a:r>
            <a:endParaRPr lang="en-US" altLang="zh-CN" dirty="0" smtClean="0"/>
          </a:p>
          <a:p>
            <a:pPr marL="285750" indent="-285750">
              <a:lnSpc>
                <a:spcPct val="150000"/>
              </a:lnSpc>
              <a:buFont typeface="Arial" panose="020B0604020202020204" pitchFamily="34" charset="0"/>
              <a:buChar char="•"/>
            </a:pPr>
            <a:endParaRPr lang="zh-CN" altLang="en-US" dirty="0"/>
          </a:p>
        </p:txBody>
      </p:sp>
      <p:pic>
        <p:nvPicPr>
          <p:cNvPr id="2" name="图片 1"/>
          <p:cNvPicPr>
            <a:picLocks noChangeAspect="1"/>
          </p:cNvPicPr>
          <p:nvPr/>
        </p:nvPicPr>
        <p:blipFill>
          <a:blip r:embed="rId3"/>
          <a:stretch>
            <a:fillRect/>
          </a:stretch>
        </p:blipFill>
        <p:spPr>
          <a:xfrm>
            <a:off x="827584" y="1923678"/>
            <a:ext cx="2266221" cy="1901864"/>
          </a:xfrm>
          <a:prstGeom prst="rect">
            <a:avLst/>
          </a:prstGeom>
        </p:spPr>
      </p:pic>
    </p:spTree>
    <p:extLst>
      <p:ext uri="{BB962C8B-B14F-4D97-AF65-F5344CB8AC3E}">
        <p14:creationId xmlns:p14="http://schemas.microsoft.com/office/powerpoint/2010/main" val="399146294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682867"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寻找合格的</a:t>
            </a:r>
            <a:r>
              <a:rPr lang="en-US" altLang="zh-CN" sz="2000" b="1" dirty="0" smtClean="0">
                <a:solidFill>
                  <a:schemeClr val="tx1">
                    <a:lumMod val="75000"/>
                    <a:lumOff val="25000"/>
                  </a:schemeClr>
                </a:solidFill>
              </a:rPr>
              <a:t>Product Owner</a:t>
            </a:r>
            <a:endParaRPr lang="zh-CN" altLang="en-US" sz="2000" b="1" dirty="0" smtClean="0">
              <a:solidFill>
                <a:schemeClr val="tx1">
                  <a:lumMod val="75000"/>
                  <a:lumOff val="25000"/>
                </a:schemeClr>
              </a:solidFill>
            </a:endParaRPr>
          </a:p>
        </p:txBody>
      </p:sp>
      <p:pic>
        <p:nvPicPr>
          <p:cNvPr id="2" name="图片 1"/>
          <p:cNvPicPr>
            <a:picLocks noChangeAspect="1"/>
          </p:cNvPicPr>
          <p:nvPr/>
        </p:nvPicPr>
        <p:blipFill>
          <a:blip r:embed="rId3"/>
          <a:stretch>
            <a:fillRect/>
          </a:stretch>
        </p:blipFill>
        <p:spPr>
          <a:xfrm>
            <a:off x="1547664" y="640260"/>
            <a:ext cx="5751982" cy="4477591"/>
          </a:xfrm>
          <a:prstGeom prst="rect">
            <a:avLst/>
          </a:prstGeom>
        </p:spPr>
      </p:pic>
    </p:spTree>
    <p:extLst>
      <p:ext uri="{BB962C8B-B14F-4D97-AF65-F5344CB8AC3E}">
        <p14:creationId xmlns:p14="http://schemas.microsoft.com/office/powerpoint/2010/main" val="293109459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830997"/>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咀嚼敏捷</a:t>
            </a:r>
            <a:r>
              <a:rPr lang="zh-CN" altLang="en-US" sz="2000" b="1" dirty="0">
                <a:solidFill>
                  <a:schemeClr val="tx1">
                    <a:lumMod val="75000"/>
                    <a:lumOff val="25000"/>
                  </a:schemeClr>
                </a:solidFill>
              </a:rPr>
              <a:t>宣言</a:t>
            </a:r>
          </a:p>
          <a:p>
            <a:pPr>
              <a:lnSpc>
                <a:spcPct val="120000"/>
              </a:lnSpc>
            </a:pPr>
            <a:endParaRPr lang="zh-CN" altLang="en-US" sz="2000" b="1" dirty="0" smtClean="0">
              <a:solidFill>
                <a:schemeClr val="tx1">
                  <a:lumMod val="75000"/>
                  <a:lumOff val="25000"/>
                </a:schemeClr>
              </a:solidFill>
            </a:endParaRPr>
          </a:p>
        </p:txBody>
      </p:sp>
      <p:sp>
        <p:nvSpPr>
          <p:cNvPr id="3" name="矩形 2"/>
          <p:cNvSpPr/>
          <p:nvPr/>
        </p:nvSpPr>
        <p:spPr>
          <a:xfrm>
            <a:off x="611560" y="702737"/>
            <a:ext cx="4680520" cy="584775"/>
          </a:xfrm>
          <a:prstGeom prst="rect">
            <a:avLst/>
          </a:prstGeom>
        </p:spPr>
        <p:txBody>
          <a:bodyPr wrap="square">
            <a:spAutoFit/>
          </a:bodyPr>
          <a:lstStyle/>
          <a:p>
            <a:r>
              <a:rPr lang="zh-CN" altLang="en-US" sz="1600" b="1" dirty="0" smtClean="0">
                <a:solidFill>
                  <a:schemeClr val="tx2">
                    <a:lumMod val="75000"/>
                  </a:schemeClr>
                </a:solidFill>
                <a:latin typeface="微软雅黑" panose="020B0503020204020204" pitchFamily="34" charset="-122"/>
                <a:ea typeface="微软雅黑" panose="020B0503020204020204" pitchFamily="34" charset="-122"/>
              </a:rPr>
              <a:t>我们正在通过自身的实践揭示更好的软件开发方法，并且帮助其他人使用它。</a:t>
            </a:r>
            <a:endParaRPr lang="en-US" altLang="zh-CN" sz="1600" b="1" dirty="0" smtClean="0">
              <a:solidFill>
                <a:schemeClr val="tx2">
                  <a:lumMod val="7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611560" y="1347614"/>
            <a:ext cx="7488832" cy="830997"/>
          </a:xfrm>
          <a:prstGeom prst="rect">
            <a:avLst/>
          </a:prstGeom>
        </p:spPr>
        <p:txBody>
          <a:bodyPr wrap="square">
            <a:spAutoFit/>
          </a:bodyPr>
          <a:lstStyle/>
          <a:p>
            <a:r>
              <a:rPr lang="zh-CN" altLang="en-US" sz="1200" dirty="0" smtClean="0"/>
              <a:t>敏捷是一</a:t>
            </a:r>
            <a:r>
              <a:rPr lang="zh-CN" altLang="en-US" sz="1200" dirty="0"/>
              <a:t>种理念</a:t>
            </a:r>
            <a:r>
              <a:rPr lang="zh-CN" altLang="en-US" sz="1200" dirty="0" smtClean="0"/>
              <a:t>，通过在软件开发</a:t>
            </a:r>
            <a:r>
              <a:rPr lang="zh-CN" altLang="en-US" sz="1200" dirty="0"/>
              <a:t>过程</a:t>
            </a:r>
            <a:r>
              <a:rPr lang="zh-CN" altLang="en-US" sz="1200" dirty="0" smtClean="0"/>
              <a:t>中</a:t>
            </a:r>
            <a:r>
              <a:rPr lang="zh-CN" altLang="en-US" sz="1200" dirty="0" smtClean="0">
                <a:solidFill>
                  <a:srgbClr val="FF0000"/>
                </a:solidFill>
              </a:rPr>
              <a:t>寻找最佳实践并使用</a:t>
            </a:r>
            <a:r>
              <a:rPr lang="zh-CN" altLang="en-US" sz="1200" dirty="0" smtClean="0"/>
              <a:t>；</a:t>
            </a:r>
            <a:endParaRPr lang="en-US" altLang="zh-CN" sz="1200" dirty="0" smtClean="0"/>
          </a:p>
          <a:p>
            <a:r>
              <a:rPr lang="zh-CN" altLang="en-US" sz="1200" dirty="0" smtClean="0"/>
              <a:t>通过在实践中不断</a:t>
            </a:r>
            <a:r>
              <a:rPr lang="zh-CN" altLang="en-US" sz="1200" dirty="0"/>
              <a:t>演进</a:t>
            </a:r>
            <a:r>
              <a:rPr lang="zh-CN" altLang="en-US" sz="1200" dirty="0" smtClean="0"/>
              <a:t>，敏捷内容也</a:t>
            </a:r>
            <a:r>
              <a:rPr lang="zh-CN" altLang="en-US" sz="1200" dirty="0"/>
              <a:t>会不断的演进，从而达到更适合目前软件开发过程的方法</a:t>
            </a:r>
            <a:r>
              <a:rPr lang="zh-CN" altLang="en-US" sz="1200" dirty="0" smtClean="0"/>
              <a:t>。</a:t>
            </a:r>
            <a:endParaRPr lang="en-US" altLang="zh-CN" sz="1200" dirty="0" smtClean="0"/>
          </a:p>
          <a:p>
            <a:endParaRPr lang="en-US" altLang="zh-CN" sz="1200" dirty="0"/>
          </a:p>
          <a:p>
            <a:r>
              <a:rPr lang="zh-CN" altLang="en-US" sz="1200" dirty="0" smtClean="0"/>
              <a:t>如果</a:t>
            </a:r>
            <a:r>
              <a:rPr lang="zh-CN" altLang="en-US" sz="1200" dirty="0"/>
              <a:t>我们试图在实施敏捷的过程中，把敏捷抽象出来，让它成为一种普遍方法论，那么它就不再是敏捷了</a:t>
            </a:r>
            <a:r>
              <a:rPr lang="zh-CN" altLang="en-US" sz="1200" dirty="0" smtClean="0"/>
              <a:t>。</a:t>
            </a:r>
            <a:endParaRPr lang="zh-CN" altLang="en-US" sz="1200" dirty="0"/>
          </a:p>
        </p:txBody>
      </p:sp>
      <p:sp>
        <p:nvSpPr>
          <p:cNvPr id="2" name="矩形 1"/>
          <p:cNvSpPr/>
          <p:nvPr/>
        </p:nvSpPr>
        <p:spPr>
          <a:xfrm>
            <a:off x="596698" y="2931790"/>
            <a:ext cx="7068009" cy="338554"/>
          </a:xfrm>
          <a:prstGeom prst="rect">
            <a:avLst/>
          </a:prstGeom>
        </p:spPr>
        <p:txBody>
          <a:bodyPr wrap="square">
            <a:spAutoFit/>
          </a:bodyPr>
          <a:lstStyle/>
          <a:p>
            <a:r>
              <a:rPr lang="zh-CN" altLang="en-US" sz="1600" b="1" dirty="0">
                <a:solidFill>
                  <a:schemeClr val="tx2">
                    <a:lumMod val="75000"/>
                  </a:schemeClr>
                </a:solidFill>
                <a:latin typeface="微软雅黑" panose="020B0503020204020204" pitchFamily="34" charset="-122"/>
                <a:ea typeface="微软雅黑" panose="020B0503020204020204" pitchFamily="34" charset="-122"/>
              </a:rPr>
              <a:t>也就是说，我们认可右侧事项的价值，但我们</a:t>
            </a:r>
            <a:r>
              <a:rPr lang="zh-CN" altLang="en-US" sz="1600" b="1" dirty="0" smtClean="0">
                <a:solidFill>
                  <a:schemeClr val="tx2">
                    <a:lumMod val="75000"/>
                  </a:schemeClr>
                </a:solidFill>
                <a:latin typeface="微软雅黑" panose="020B0503020204020204" pitchFamily="34" charset="-122"/>
                <a:ea typeface="微软雅黑" panose="020B0503020204020204" pitchFamily="34" charset="-122"/>
              </a:rPr>
              <a:t>认为左侧</a:t>
            </a:r>
            <a:r>
              <a:rPr lang="zh-CN" altLang="en-US" sz="1600" b="1" dirty="0">
                <a:solidFill>
                  <a:schemeClr val="tx2">
                    <a:lumMod val="75000"/>
                  </a:schemeClr>
                </a:solidFill>
                <a:latin typeface="微软雅黑" panose="020B0503020204020204" pitchFamily="34" charset="-122"/>
                <a:ea typeface="微软雅黑" panose="020B0503020204020204" pitchFamily="34" charset="-122"/>
              </a:rPr>
              <a:t>事项会更加重要。</a:t>
            </a:r>
          </a:p>
        </p:txBody>
      </p:sp>
      <p:sp>
        <p:nvSpPr>
          <p:cNvPr id="4" name="矩形 3"/>
          <p:cNvSpPr/>
          <p:nvPr/>
        </p:nvSpPr>
        <p:spPr>
          <a:xfrm>
            <a:off x="611560" y="3318251"/>
            <a:ext cx="7272808" cy="646331"/>
          </a:xfrm>
          <a:prstGeom prst="rect">
            <a:avLst/>
          </a:prstGeom>
        </p:spPr>
        <p:txBody>
          <a:bodyPr wrap="square">
            <a:spAutoFit/>
          </a:bodyPr>
          <a:lstStyle/>
          <a:p>
            <a:r>
              <a:rPr lang="zh-CN" altLang="en-US" sz="1200" dirty="0" smtClean="0"/>
              <a:t>敏捷</a:t>
            </a:r>
            <a:r>
              <a:rPr lang="zh-CN" altLang="en-US" sz="1200" dirty="0"/>
              <a:t>宣言</a:t>
            </a:r>
            <a:r>
              <a:rPr lang="zh-CN" altLang="en-US" sz="1200" dirty="0">
                <a:solidFill>
                  <a:srgbClr val="FF0000"/>
                </a:solidFill>
              </a:rPr>
              <a:t>并未否定或贬损“ 右项” 的</a:t>
            </a:r>
            <a:r>
              <a:rPr lang="zh-CN" altLang="en-US" sz="1200" dirty="0" smtClean="0">
                <a:solidFill>
                  <a:srgbClr val="FF0000"/>
                </a:solidFill>
              </a:rPr>
              <a:t>价值</a:t>
            </a:r>
            <a:endParaRPr lang="en-US" altLang="zh-CN" sz="1200" dirty="0" smtClean="0">
              <a:solidFill>
                <a:srgbClr val="FF0000"/>
              </a:solidFill>
            </a:endParaRPr>
          </a:p>
          <a:p>
            <a:r>
              <a:rPr lang="zh-CN" altLang="en-US" sz="1200" dirty="0" smtClean="0"/>
              <a:t>敏捷</a:t>
            </a:r>
            <a:r>
              <a:rPr lang="zh-CN" altLang="en-US" sz="1200" dirty="0"/>
              <a:t>开发的价值观中</a:t>
            </a:r>
            <a:r>
              <a:rPr lang="zh-CN" altLang="en-US" sz="1200" dirty="0" smtClean="0"/>
              <a:t>承认 </a:t>
            </a:r>
            <a:r>
              <a:rPr lang="zh-CN" altLang="en-US" sz="1200" dirty="0"/>
              <a:t>流程和</a:t>
            </a:r>
            <a:r>
              <a:rPr lang="zh-CN" altLang="en-US" sz="1200" dirty="0" smtClean="0"/>
              <a:t>工具、 完备的文档、 </a:t>
            </a:r>
            <a:r>
              <a:rPr lang="zh-CN" altLang="en-US" sz="1200" dirty="0"/>
              <a:t>合同</a:t>
            </a:r>
            <a:r>
              <a:rPr lang="zh-CN" altLang="en-US" sz="1200" dirty="0" smtClean="0"/>
              <a:t>谈判 以及 </a:t>
            </a:r>
            <a:r>
              <a:rPr lang="zh-CN" altLang="en-US" sz="1200" dirty="0"/>
              <a:t>遵循</a:t>
            </a:r>
            <a:r>
              <a:rPr lang="zh-CN" altLang="en-US" sz="1200" dirty="0" smtClean="0"/>
              <a:t>计划 </a:t>
            </a:r>
            <a:r>
              <a:rPr lang="zh-CN" altLang="en-US" sz="1200" dirty="0"/>
              <a:t>的</a:t>
            </a:r>
            <a:r>
              <a:rPr lang="zh-CN" altLang="en-US" sz="1200" dirty="0" smtClean="0"/>
              <a:t>重要性</a:t>
            </a:r>
            <a:endParaRPr lang="en-US" altLang="zh-CN" sz="1200" dirty="0" smtClean="0"/>
          </a:p>
          <a:p>
            <a:r>
              <a:rPr lang="zh-CN" altLang="en-US" sz="1200" dirty="0" smtClean="0"/>
              <a:t>只是</a:t>
            </a:r>
            <a:r>
              <a:rPr lang="zh-CN" altLang="en-US" sz="1200" dirty="0"/>
              <a:t>两相比较</a:t>
            </a:r>
            <a:r>
              <a:rPr lang="zh-CN" altLang="en-US" sz="1200" dirty="0" smtClean="0"/>
              <a:t>， </a:t>
            </a:r>
            <a:r>
              <a:rPr lang="zh-CN" altLang="en-US" sz="1200" dirty="0"/>
              <a:t>更重视左项的</a:t>
            </a:r>
            <a:r>
              <a:rPr lang="zh-CN" altLang="en-US" sz="1200" dirty="0" smtClean="0"/>
              <a:t>价值。</a:t>
            </a:r>
            <a:endParaRPr lang="zh-CN" altLang="en-US" sz="1200" dirty="0"/>
          </a:p>
        </p:txBody>
      </p:sp>
    </p:spTree>
    <p:extLst>
      <p:ext uri="{BB962C8B-B14F-4D97-AF65-F5344CB8AC3E}">
        <p14:creationId xmlns:p14="http://schemas.microsoft.com/office/powerpoint/2010/main" val="372577989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322827"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寻找合格的</a:t>
            </a:r>
            <a:r>
              <a:rPr lang="en-US" altLang="zh-CN" sz="2000" b="1" dirty="0" smtClean="0">
                <a:solidFill>
                  <a:schemeClr val="tx1">
                    <a:lumMod val="75000"/>
                    <a:lumOff val="25000"/>
                  </a:schemeClr>
                </a:solidFill>
              </a:rPr>
              <a:t>Scrum Master</a:t>
            </a:r>
            <a:endParaRPr lang="zh-CN" altLang="en-US" sz="2000" b="1" dirty="0" smtClean="0">
              <a:solidFill>
                <a:schemeClr val="tx1">
                  <a:lumMod val="75000"/>
                  <a:lumOff val="25000"/>
                </a:schemeClr>
              </a:solidFill>
            </a:endParaRPr>
          </a:p>
        </p:txBody>
      </p:sp>
      <p:pic>
        <p:nvPicPr>
          <p:cNvPr id="4" name="图片 3"/>
          <p:cNvPicPr>
            <a:picLocks noChangeAspect="1"/>
          </p:cNvPicPr>
          <p:nvPr/>
        </p:nvPicPr>
        <p:blipFill>
          <a:blip r:embed="rId3"/>
          <a:stretch>
            <a:fillRect/>
          </a:stretch>
        </p:blipFill>
        <p:spPr>
          <a:xfrm>
            <a:off x="1691680" y="1131590"/>
            <a:ext cx="2085714" cy="2685714"/>
          </a:xfrm>
          <a:prstGeom prst="rect">
            <a:avLst/>
          </a:prstGeom>
        </p:spPr>
      </p:pic>
      <p:sp>
        <p:nvSpPr>
          <p:cNvPr id="6" name="文本框 5"/>
          <p:cNvSpPr txBox="1"/>
          <p:nvPr/>
        </p:nvSpPr>
        <p:spPr>
          <a:xfrm>
            <a:off x="4139952" y="529608"/>
            <a:ext cx="2089033" cy="466281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dirty="0" smtClean="0"/>
              <a:t>无授权型领导</a:t>
            </a:r>
            <a:endParaRPr lang="en-US" altLang="zh-CN" dirty="0" smtClean="0"/>
          </a:p>
          <a:p>
            <a:pPr marL="285750" indent="-285750">
              <a:lnSpc>
                <a:spcPct val="150000"/>
              </a:lnSpc>
              <a:buFont typeface="Arial" panose="020B0604020202020204" pitchFamily="34" charset="0"/>
              <a:buChar char="•"/>
            </a:pPr>
            <a:r>
              <a:rPr lang="zh-CN" altLang="en-US" dirty="0" smtClean="0"/>
              <a:t>团队敏捷教练</a:t>
            </a:r>
            <a:endParaRPr lang="en-US" altLang="zh-CN" dirty="0" smtClean="0"/>
          </a:p>
          <a:p>
            <a:pPr marL="285750" indent="-285750">
              <a:lnSpc>
                <a:spcPct val="150000"/>
              </a:lnSpc>
              <a:buFont typeface="Arial" panose="020B0604020202020204" pitchFamily="34" charset="0"/>
              <a:buChar char="•"/>
            </a:pPr>
            <a:r>
              <a:rPr lang="zh-CN" altLang="en-US" dirty="0" smtClean="0"/>
              <a:t>敏捷过程管理</a:t>
            </a:r>
            <a:endParaRPr lang="en-US" altLang="zh-CN" dirty="0" smtClean="0"/>
          </a:p>
          <a:p>
            <a:pPr marL="285750" indent="-285750">
              <a:lnSpc>
                <a:spcPct val="150000"/>
              </a:lnSpc>
              <a:buFont typeface="Arial" panose="020B0604020202020204" pitchFamily="34" charset="0"/>
              <a:buChar char="•"/>
            </a:pPr>
            <a:r>
              <a:rPr lang="zh-CN" altLang="en-US" dirty="0" smtClean="0"/>
              <a:t>进度监控及追踪</a:t>
            </a:r>
            <a:endParaRPr lang="en-US" altLang="zh-CN" dirty="0" smtClean="0"/>
          </a:p>
          <a:p>
            <a:pPr marL="285750" indent="-285750">
              <a:lnSpc>
                <a:spcPct val="150000"/>
              </a:lnSpc>
              <a:buFont typeface="Arial" panose="020B0604020202020204" pitchFamily="34" charset="0"/>
              <a:buChar char="•"/>
            </a:pPr>
            <a:r>
              <a:rPr lang="zh-CN" altLang="en-US" dirty="0" smtClean="0"/>
              <a:t>对外报告与交流</a:t>
            </a:r>
            <a:endParaRPr lang="en-US" altLang="zh-CN" dirty="0" smtClean="0"/>
          </a:p>
          <a:p>
            <a:pPr marL="285750" indent="-285750">
              <a:lnSpc>
                <a:spcPct val="150000"/>
              </a:lnSpc>
              <a:buFont typeface="Arial" panose="020B0604020202020204" pitchFamily="34" charset="0"/>
              <a:buChar char="•"/>
            </a:pPr>
            <a:r>
              <a:rPr lang="zh-CN" altLang="en-US" dirty="0" smtClean="0"/>
              <a:t>产出质量管理</a:t>
            </a:r>
            <a:endParaRPr lang="en-US" altLang="zh-CN" dirty="0" smtClean="0"/>
          </a:p>
          <a:p>
            <a:pPr marL="285750" indent="-285750">
              <a:lnSpc>
                <a:spcPct val="150000"/>
              </a:lnSpc>
              <a:buFont typeface="Arial" panose="020B0604020202020204" pitchFamily="34" charset="0"/>
              <a:buChar char="•"/>
            </a:pPr>
            <a:r>
              <a:rPr lang="zh-CN" altLang="en-US" dirty="0" smtClean="0"/>
              <a:t>冲突管理</a:t>
            </a:r>
            <a:endParaRPr lang="en-US" altLang="zh-CN" dirty="0" smtClean="0"/>
          </a:p>
          <a:p>
            <a:pPr marL="285750" indent="-285750">
              <a:lnSpc>
                <a:spcPct val="150000"/>
              </a:lnSpc>
              <a:buFont typeface="Arial" panose="020B0604020202020204" pitchFamily="34" charset="0"/>
              <a:buChar char="•"/>
            </a:pPr>
            <a:r>
              <a:rPr lang="zh-CN" altLang="en-US" dirty="0" smtClean="0"/>
              <a:t>障碍解决</a:t>
            </a:r>
            <a:endParaRPr lang="en-US" altLang="zh-CN" dirty="0" smtClean="0"/>
          </a:p>
          <a:p>
            <a:pPr marL="285750" indent="-285750">
              <a:lnSpc>
                <a:spcPct val="150000"/>
              </a:lnSpc>
              <a:buFont typeface="Arial" panose="020B0604020202020204" pitchFamily="34" charset="0"/>
              <a:buChar char="•"/>
            </a:pPr>
            <a:r>
              <a:rPr lang="zh-CN" altLang="en-US" dirty="0"/>
              <a:t>团队</a:t>
            </a:r>
            <a:r>
              <a:rPr lang="zh-CN" altLang="en-US" dirty="0" smtClean="0"/>
              <a:t>激励</a:t>
            </a:r>
            <a:endParaRPr lang="en-US" altLang="zh-CN" dirty="0" smtClean="0"/>
          </a:p>
          <a:p>
            <a:pPr marL="285750" indent="-285750">
              <a:lnSpc>
                <a:spcPct val="150000"/>
              </a:lnSpc>
              <a:buFont typeface="Arial" panose="020B0604020202020204" pitchFamily="34" charset="0"/>
              <a:buChar char="•"/>
            </a:pPr>
            <a:r>
              <a:rPr lang="zh-CN" altLang="en-US" dirty="0" smtClean="0"/>
              <a:t>保护团队</a:t>
            </a:r>
            <a:endParaRPr lang="en-US" altLang="zh-CN" dirty="0" smtClean="0"/>
          </a:p>
          <a:p>
            <a:pPr marL="285750" indent="-285750">
              <a:lnSpc>
                <a:spcPct val="150000"/>
              </a:lnSpc>
              <a:buFont typeface="Arial" panose="020B0604020202020204" pitchFamily="34" charset="0"/>
              <a:buChar char="•"/>
            </a:pPr>
            <a:endParaRPr lang="zh-CN" altLang="en-US" dirty="0"/>
          </a:p>
        </p:txBody>
      </p:sp>
    </p:spTree>
    <p:extLst>
      <p:ext uri="{BB962C8B-B14F-4D97-AF65-F5344CB8AC3E}">
        <p14:creationId xmlns:p14="http://schemas.microsoft.com/office/powerpoint/2010/main" val="379159371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322827"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寻找合格的</a:t>
            </a:r>
            <a:r>
              <a:rPr lang="en-US" altLang="zh-CN" sz="2000" b="1" dirty="0" smtClean="0">
                <a:solidFill>
                  <a:schemeClr val="tx1">
                    <a:lumMod val="75000"/>
                    <a:lumOff val="25000"/>
                  </a:schemeClr>
                </a:solidFill>
              </a:rPr>
              <a:t>Scrum Master</a:t>
            </a:r>
            <a:endParaRPr lang="zh-CN" altLang="en-US" sz="2000" b="1" dirty="0" smtClean="0">
              <a:solidFill>
                <a:schemeClr val="tx1">
                  <a:lumMod val="75000"/>
                  <a:lumOff val="25000"/>
                </a:schemeClr>
              </a:solidFill>
            </a:endParaRPr>
          </a:p>
        </p:txBody>
      </p:sp>
      <p:pic>
        <p:nvPicPr>
          <p:cNvPr id="32769" name="Picture 1" descr="C://Users/howarddai/AppData/Local/YNote/data/qq0D6A11340CD9D498CA166368AB66A753/1f909791fb614199b8532ed87892ae5f/clipbo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80532"/>
            <a:ext cx="8064896" cy="4387303"/>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2699792" y="771550"/>
            <a:ext cx="1080120" cy="307777"/>
          </a:xfrm>
          <a:prstGeom prst="rect">
            <a:avLst/>
          </a:prstGeom>
          <a:solidFill>
            <a:schemeClr val="bg1"/>
          </a:solidFill>
        </p:spPr>
        <p:txBody>
          <a:bodyPr wrap="square" rtlCol="0">
            <a:spAutoFit/>
          </a:bodyPr>
          <a:lstStyle/>
          <a:p>
            <a:r>
              <a:rPr lang="zh-CN" altLang="en-US" sz="1400" dirty="0" smtClean="0"/>
              <a:t>支持</a:t>
            </a:r>
            <a:endParaRPr lang="zh-CN" altLang="en-US" sz="1400" dirty="0"/>
          </a:p>
        </p:txBody>
      </p:sp>
      <p:sp>
        <p:nvSpPr>
          <p:cNvPr id="5" name="文本框 4"/>
          <p:cNvSpPr txBox="1"/>
          <p:nvPr/>
        </p:nvSpPr>
        <p:spPr>
          <a:xfrm>
            <a:off x="1331640" y="1124039"/>
            <a:ext cx="2304256" cy="1015663"/>
          </a:xfrm>
          <a:prstGeom prst="rect">
            <a:avLst/>
          </a:prstGeom>
          <a:solidFill>
            <a:srgbClr val="9DC3E7"/>
          </a:solidFill>
        </p:spPr>
        <p:txBody>
          <a:bodyPr wrap="square" rtlCol="0">
            <a:spAutoFit/>
          </a:bodyPr>
          <a:lstStyle/>
          <a:p>
            <a:pPr marL="285750" indent="-285750">
              <a:buFont typeface="Arial" panose="020B0604020202020204" pitchFamily="34" charset="0"/>
              <a:buChar char="•"/>
            </a:pPr>
            <a:r>
              <a:rPr lang="zh-CN" altLang="en-US" sz="1000" dirty="0" smtClean="0">
                <a:latin typeface="宋体" panose="02010600030101010101" pitchFamily="2" charset="-122"/>
                <a:ea typeface="宋体" panose="02010600030101010101" pitchFamily="2" charset="-122"/>
              </a:rPr>
              <a:t>面对面沟通</a:t>
            </a:r>
            <a:endParaRPr lang="en-US" altLang="zh-CN" sz="1000" dirty="0" smtClean="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000" dirty="0" smtClean="0">
                <a:latin typeface="宋体" panose="02010600030101010101" pitchFamily="2" charset="-122"/>
                <a:ea typeface="宋体" panose="02010600030101010101" pitchFamily="2" charset="-122"/>
              </a:rPr>
              <a:t>团队自组织</a:t>
            </a:r>
            <a:r>
              <a:rPr lang="en-US" altLang="zh-CN" sz="1000" dirty="0" smtClean="0">
                <a:latin typeface="宋体" panose="02010600030101010101" pitchFamily="2" charset="-122"/>
                <a:ea typeface="宋体" panose="02010600030101010101" pitchFamily="2" charset="-122"/>
              </a:rPr>
              <a:t>&amp;</a:t>
            </a:r>
            <a:r>
              <a:rPr lang="zh-CN" altLang="en-US" sz="1000" dirty="0" smtClean="0">
                <a:latin typeface="宋体" panose="02010600030101010101" pitchFamily="2" charset="-122"/>
                <a:ea typeface="宋体" panose="02010600030101010101" pitchFamily="2" charset="-122"/>
              </a:rPr>
              <a:t>问责机制</a:t>
            </a:r>
            <a:endParaRPr lang="en-US" altLang="zh-CN" sz="1000" dirty="0" smtClean="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000" dirty="0" smtClean="0">
                <a:latin typeface="宋体" panose="02010600030101010101" pitchFamily="2" charset="-122"/>
                <a:ea typeface="宋体" panose="02010600030101010101" pitchFamily="2" charset="-122"/>
              </a:rPr>
              <a:t>在立会，评审会，回顾会上保证透明，公开</a:t>
            </a:r>
            <a:endParaRPr lang="en-US" altLang="zh-CN" sz="1000" dirty="0" smtClean="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000" dirty="0" smtClean="0">
                <a:latin typeface="宋体" panose="02010600030101010101" pitchFamily="2" charset="-122"/>
                <a:ea typeface="宋体" panose="02010600030101010101" pitchFamily="2" charset="-122"/>
              </a:rPr>
              <a:t>拥抱变化</a:t>
            </a:r>
            <a:endParaRPr lang="en-US" altLang="zh-CN" sz="1000" dirty="0" smtClean="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zh-CN" altLang="en-US" sz="1000" dirty="0" smtClean="0">
                <a:latin typeface="宋体" panose="02010600030101010101" pitchFamily="2" charset="-122"/>
                <a:ea typeface="宋体" panose="02010600030101010101" pitchFamily="2" charset="-122"/>
              </a:rPr>
              <a:t>解决问题而不是追究谁的责任</a:t>
            </a:r>
            <a:endParaRPr lang="zh-CN" altLang="en-US" sz="1000" dirty="0">
              <a:latin typeface="宋体" panose="02010600030101010101" pitchFamily="2" charset="-122"/>
              <a:ea typeface="宋体" panose="02010600030101010101" pitchFamily="2" charset="-122"/>
            </a:endParaRPr>
          </a:p>
        </p:txBody>
      </p:sp>
      <p:sp>
        <p:nvSpPr>
          <p:cNvPr id="6" name="文本框 5"/>
          <p:cNvSpPr txBox="1"/>
          <p:nvPr/>
        </p:nvSpPr>
        <p:spPr>
          <a:xfrm>
            <a:off x="5349889" y="771550"/>
            <a:ext cx="806287" cy="307777"/>
          </a:xfrm>
          <a:prstGeom prst="rect">
            <a:avLst/>
          </a:prstGeom>
          <a:solidFill>
            <a:schemeClr val="bg1"/>
          </a:solidFill>
        </p:spPr>
        <p:txBody>
          <a:bodyPr wrap="square" rtlCol="0">
            <a:spAutoFit/>
          </a:bodyPr>
          <a:lstStyle/>
          <a:p>
            <a:r>
              <a:rPr lang="zh-CN" altLang="en-US" sz="1400" dirty="0" smtClean="0"/>
              <a:t>   推动</a:t>
            </a:r>
            <a:endParaRPr lang="zh-CN" altLang="en-US" sz="1400" dirty="0"/>
          </a:p>
        </p:txBody>
      </p:sp>
      <p:sp>
        <p:nvSpPr>
          <p:cNvPr id="7" name="文本框 6"/>
          <p:cNvSpPr txBox="1"/>
          <p:nvPr/>
        </p:nvSpPr>
        <p:spPr>
          <a:xfrm>
            <a:off x="5436096" y="1079327"/>
            <a:ext cx="2448272" cy="1015663"/>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r>
              <a:rPr lang="zh-CN" altLang="en-US" dirty="0"/>
              <a:t>所有的会议以及</a:t>
            </a:r>
            <a:r>
              <a:rPr lang="en-US" altLang="zh-CN" dirty="0"/>
              <a:t>scrum</a:t>
            </a:r>
            <a:r>
              <a:rPr lang="zh-CN" altLang="en-US" dirty="0"/>
              <a:t>实践</a:t>
            </a:r>
            <a:endParaRPr lang="en-US" altLang="zh-CN" dirty="0"/>
          </a:p>
          <a:p>
            <a:r>
              <a:rPr lang="zh-CN" altLang="en-US" dirty="0"/>
              <a:t>团队与干系人的协作</a:t>
            </a:r>
            <a:endParaRPr lang="en-US" altLang="zh-CN" dirty="0"/>
          </a:p>
          <a:p>
            <a:r>
              <a:rPr lang="zh-CN" altLang="en-US" dirty="0"/>
              <a:t>团队版本计划</a:t>
            </a:r>
            <a:endParaRPr lang="en-US" altLang="zh-CN" dirty="0"/>
          </a:p>
          <a:p>
            <a:r>
              <a:rPr lang="zh-CN" altLang="en-US" dirty="0"/>
              <a:t>确认“完成”定义</a:t>
            </a:r>
            <a:endParaRPr lang="en-US" altLang="zh-CN" dirty="0"/>
          </a:p>
          <a:p>
            <a:r>
              <a:rPr lang="zh-CN" altLang="en-US" dirty="0"/>
              <a:t>保持合适的迭代节奏</a:t>
            </a:r>
            <a:endParaRPr lang="en-US" altLang="zh-CN" dirty="0"/>
          </a:p>
          <a:p>
            <a:r>
              <a:rPr lang="zh-CN" altLang="en-US" dirty="0"/>
              <a:t>团队内的协作模式</a:t>
            </a:r>
            <a:endParaRPr lang="en-US" altLang="zh-CN" dirty="0"/>
          </a:p>
        </p:txBody>
      </p:sp>
      <p:sp>
        <p:nvSpPr>
          <p:cNvPr id="3" name="矩形 2"/>
          <p:cNvSpPr/>
          <p:nvPr/>
        </p:nvSpPr>
        <p:spPr>
          <a:xfrm>
            <a:off x="2555776" y="2561941"/>
            <a:ext cx="648072" cy="15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699793" y="2408052"/>
            <a:ext cx="576063" cy="307777"/>
          </a:xfrm>
          <a:prstGeom prst="rect">
            <a:avLst/>
          </a:prstGeom>
          <a:solidFill>
            <a:schemeClr val="bg1"/>
          </a:solidFill>
        </p:spPr>
        <p:txBody>
          <a:bodyPr wrap="square" rtlCol="0">
            <a:spAutoFit/>
          </a:bodyPr>
          <a:lstStyle/>
          <a:p>
            <a:r>
              <a:rPr lang="zh-CN" altLang="en-US" sz="1400" dirty="0" smtClean="0"/>
              <a:t>同步</a:t>
            </a:r>
            <a:endParaRPr lang="zh-CN" altLang="en-US" sz="1400" dirty="0"/>
          </a:p>
        </p:txBody>
      </p:sp>
      <p:sp>
        <p:nvSpPr>
          <p:cNvPr id="10" name="文本框 9"/>
          <p:cNvSpPr txBox="1"/>
          <p:nvPr/>
        </p:nvSpPr>
        <p:spPr>
          <a:xfrm>
            <a:off x="827584" y="2715766"/>
            <a:ext cx="2376264" cy="1323439"/>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r>
              <a:rPr lang="zh-CN" altLang="en-US" dirty="0"/>
              <a:t>帮助团队创建可视化信息板（燃尽图，状态图）</a:t>
            </a:r>
            <a:endParaRPr lang="en-US" altLang="zh-CN" dirty="0"/>
          </a:p>
          <a:p>
            <a:r>
              <a:rPr lang="zh-CN" altLang="en-US" dirty="0"/>
              <a:t>帮助团队向管理层汇报</a:t>
            </a:r>
            <a:endParaRPr lang="en-US" altLang="zh-CN" dirty="0"/>
          </a:p>
          <a:p>
            <a:r>
              <a:rPr lang="zh-CN" altLang="en-US" dirty="0"/>
              <a:t>帮助团队回顾及不断的优化研发过程；</a:t>
            </a:r>
            <a:endParaRPr lang="en-US" altLang="zh-CN" dirty="0"/>
          </a:p>
          <a:p>
            <a:r>
              <a:rPr lang="zh-CN" altLang="en-US" dirty="0"/>
              <a:t>帮助团队维护</a:t>
            </a:r>
            <a:r>
              <a:rPr lang="en-US" altLang="zh-CN" dirty="0"/>
              <a:t>scrum</a:t>
            </a:r>
            <a:r>
              <a:rPr lang="zh-CN" altLang="en-US" dirty="0"/>
              <a:t>工具箱</a:t>
            </a:r>
            <a:endParaRPr lang="en-US" altLang="zh-CN" dirty="0"/>
          </a:p>
          <a:p>
            <a:r>
              <a:rPr lang="zh-CN" altLang="en-US" dirty="0"/>
              <a:t>保持与其他团队交流，引入优秀的工具或方法；</a:t>
            </a:r>
            <a:endParaRPr lang="en-US" altLang="zh-CN" dirty="0"/>
          </a:p>
        </p:txBody>
      </p:sp>
      <p:sp>
        <p:nvSpPr>
          <p:cNvPr id="11" name="文本框 10"/>
          <p:cNvSpPr txBox="1"/>
          <p:nvPr/>
        </p:nvSpPr>
        <p:spPr>
          <a:xfrm>
            <a:off x="6012160" y="2283718"/>
            <a:ext cx="1152128" cy="307777"/>
          </a:xfrm>
          <a:prstGeom prst="rect">
            <a:avLst/>
          </a:prstGeom>
          <a:solidFill>
            <a:schemeClr val="bg1"/>
          </a:solidFill>
        </p:spPr>
        <p:txBody>
          <a:bodyPr wrap="square" rtlCol="0">
            <a:spAutoFit/>
          </a:bodyPr>
          <a:lstStyle/>
          <a:p>
            <a:r>
              <a:rPr lang="zh-CN" altLang="en-US" sz="1400" dirty="0" smtClean="0"/>
              <a:t>  学习分享</a:t>
            </a:r>
            <a:endParaRPr lang="zh-CN" altLang="en-US" sz="1400" dirty="0"/>
          </a:p>
        </p:txBody>
      </p:sp>
      <p:sp>
        <p:nvSpPr>
          <p:cNvPr id="12" name="文本框 11"/>
          <p:cNvSpPr txBox="1"/>
          <p:nvPr/>
        </p:nvSpPr>
        <p:spPr>
          <a:xfrm>
            <a:off x="6057900" y="2638853"/>
            <a:ext cx="2114500" cy="1323439"/>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r>
              <a:rPr lang="zh-CN" altLang="en-US" dirty="0"/>
              <a:t>持续的学习关于敏捷的知识</a:t>
            </a:r>
            <a:endParaRPr lang="en-US" altLang="zh-CN" dirty="0"/>
          </a:p>
          <a:p>
            <a:r>
              <a:rPr lang="zh-CN" altLang="en-US" dirty="0"/>
              <a:t>成为敏捷教练，接受各类敏捷咨询</a:t>
            </a:r>
            <a:endParaRPr lang="en-US" altLang="zh-CN" dirty="0"/>
          </a:p>
          <a:p>
            <a:r>
              <a:rPr lang="zh-CN" altLang="en-US" dirty="0"/>
              <a:t>与其他敏捷团队保持经验交流，提升团队</a:t>
            </a:r>
            <a:endParaRPr lang="en-US" altLang="zh-CN" dirty="0"/>
          </a:p>
          <a:p>
            <a:r>
              <a:rPr lang="zh-CN" altLang="en-US" dirty="0"/>
              <a:t>不断给到团队反馈意见</a:t>
            </a:r>
            <a:endParaRPr lang="en-US" altLang="zh-CN" dirty="0"/>
          </a:p>
          <a:p>
            <a:r>
              <a:rPr lang="zh-CN" altLang="en-US" dirty="0"/>
              <a:t>帮助团队分析整理数据以发现提升点</a:t>
            </a:r>
            <a:endParaRPr lang="en-US" altLang="zh-CN" dirty="0"/>
          </a:p>
        </p:txBody>
      </p:sp>
      <p:sp>
        <p:nvSpPr>
          <p:cNvPr id="13" name="文本框 12"/>
          <p:cNvSpPr txBox="1"/>
          <p:nvPr/>
        </p:nvSpPr>
        <p:spPr>
          <a:xfrm>
            <a:off x="3275857" y="3962292"/>
            <a:ext cx="648071" cy="307777"/>
          </a:xfrm>
          <a:prstGeom prst="rect">
            <a:avLst/>
          </a:prstGeom>
          <a:solidFill>
            <a:schemeClr val="bg1"/>
          </a:solidFill>
        </p:spPr>
        <p:txBody>
          <a:bodyPr wrap="square" rtlCol="0">
            <a:spAutoFit/>
          </a:bodyPr>
          <a:lstStyle/>
          <a:p>
            <a:r>
              <a:rPr lang="zh-CN" altLang="en-US" sz="1400" dirty="0" smtClean="0"/>
              <a:t>激励</a:t>
            </a:r>
            <a:endParaRPr lang="zh-CN" altLang="en-US" sz="1400" dirty="0"/>
          </a:p>
        </p:txBody>
      </p:sp>
      <p:sp>
        <p:nvSpPr>
          <p:cNvPr id="14" name="文本框 13"/>
          <p:cNvSpPr txBox="1"/>
          <p:nvPr/>
        </p:nvSpPr>
        <p:spPr>
          <a:xfrm>
            <a:off x="1141884" y="4270069"/>
            <a:ext cx="2782043" cy="707886"/>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r>
              <a:rPr lang="zh-CN" altLang="en-US" dirty="0"/>
              <a:t>团队有做得好的行为，及时鼓励</a:t>
            </a:r>
            <a:endParaRPr lang="en-US" altLang="zh-CN" dirty="0"/>
          </a:p>
          <a:p>
            <a:r>
              <a:rPr lang="zh-CN" altLang="en-US" dirty="0"/>
              <a:t>团队获得里程碑胜利时，激发团队自豪感</a:t>
            </a:r>
            <a:endParaRPr lang="en-US" altLang="zh-CN" dirty="0"/>
          </a:p>
          <a:p>
            <a:r>
              <a:rPr lang="zh-CN" altLang="en-US" dirty="0"/>
              <a:t>举行庆祝活动及纪念手段使得成功感能够长期激励团队</a:t>
            </a:r>
            <a:endParaRPr lang="en-US" altLang="zh-CN" dirty="0"/>
          </a:p>
        </p:txBody>
      </p:sp>
      <p:sp>
        <p:nvSpPr>
          <p:cNvPr id="15" name="文本框 14"/>
          <p:cNvSpPr txBox="1"/>
          <p:nvPr/>
        </p:nvSpPr>
        <p:spPr>
          <a:xfrm>
            <a:off x="5447090" y="3962291"/>
            <a:ext cx="709086" cy="307777"/>
          </a:xfrm>
          <a:prstGeom prst="rect">
            <a:avLst/>
          </a:prstGeom>
          <a:solidFill>
            <a:schemeClr val="bg1"/>
          </a:solidFill>
        </p:spPr>
        <p:txBody>
          <a:bodyPr wrap="square" rtlCol="0">
            <a:spAutoFit/>
          </a:bodyPr>
          <a:lstStyle/>
          <a:p>
            <a:r>
              <a:rPr lang="zh-CN" altLang="en-US" sz="1400" dirty="0" smtClean="0"/>
              <a:t>保护</a:t>
            </a:r>
            <a:endParaRPr lang="zh-CN" altLang="en-US" sz="1400" dirty="0"/>
          </a:p>
        </p:txBody>
      </p:sp>
      <p:sp>
        <p:nvSpPr>
          <p:cNvPr id="16" name="文本框 15"/>
          <p:cNvSpPr txBox="1"/>
          <p:nvPr/>
        </p:nvSpPr>
        <p:spPr>
          <a:xfrm>
            <a:off x="5508104" y="4242216"/>
            <a:ext cx="2448272" cy="553998"/>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r>
              <a:rPr lang="zh-CN" altLang="en-US" dirty="0"/>
              <a:t>在冲突中保持中立</a:t>
            </a:r>
            <a:endParaRPr lang="en-US" altLang="zh-CN" dirty="0"/>
          </a:p>
          <a:p>
            <a:r>
              <a:rPr lang="zh-CN" altLang="en-US" dirty="0"/>
              <a:t>帮助团队专注，提前扫清障碍</a:t>
            </a:r>
            <a:endParaRPr lang="en-US" altLang="zh-CN" dirty="0"/>
          </a:p>
          <a:p>
            <a:r>
              <a:rPr lang="zh-CN" altLang="en-US" dirty="0"/>
              <a:t>保护团队不受到外界的干扰</a:t>
            </a:r>
            <a:endParaRPr lang="en-US" altLang="zh-CN" dirty="0"/>
          </a:p>
        </p:txBody>
      </p:sp>
      <p:sp>
        <p:nvSpPr>
          <p:cNvPr id="19" name="文本框 18"/>
          <p:cNvSpPr txBox="1"/>
          <p:nvPr/>
        </p:nvSpPr>
        <p:spPr>
          <a:xfrm>
            <a:off x="1342451" y="1097530"/>
            <a:ext cx="2304256" cy="1015663"/>
          </a:xfrm>
          <a:prstGeom prst="rect">
            <a:avLst/>
          </a:prstGeom>
          <a:solidFill>
            <a:srgbClr val="9DC3E7"/>
          </a:solidFill>
        </p:spPr>
        <p:txBody>
          <a:bodyPr wrap="square" rtlCol="0">
            <a:spAutoFit/>
          </a:bodyPr>
          <a:lstStyle/>
          <a:p>
            <a:endParaRPr lang="en-US" altLang="zh-CN" sz="1000" dirty="0" smtClean="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endParaRPr lang="en-US" altLang="zh-CN" sz="1000" dirty="0" smtClean="0">
              <a:latin typeface="宋体" panose="02010600030101010101" pitchFamily="2" charset="-122"/>
              <a:ea typeface="宋体" panose="02010600030101010101" pitchFamily="2" charset="-122"/>
            </a:endParaRPr>
          </a:p>
          <a:p>
            <a:endParaRPr lang="en-US" altLang="zh-CN" sz="1000" dirty="0">
              <a:latin typeface="宋体" panose="02010600030101010101" pitchFamily="2" charset="-122"/>
              <a:ea typeface="宋体" panose="02010600030101010101" pitchFamily="2" charset="-122"/>
            </a:endParaRPr>
          </a:p>
          <a:p>
            <a:endParaRPr lang="en-US" altLang="zh-CN" sz="1000" dirty="0" smtClean="0">
              <a:latin typeface="宋体" panose="02010600030101010101" pitchFamily="2" charset="-122"/>
              <a:ea typeface="宋体" panose="02010600030101010101" pitchFamily="2" charset="-122"/>
            </a:endParaRPr>
          </a:p>
          <a:p>
            <a:endParaRPr lang="zh-CN" altLang="en-US" sz="1000" dirty="0">
              <a:latin typeface="宋体" panose="02010600030101010101" pitchFamily="2" charset="-122"/>
              <a:ea typeface="宋体" panose="02010600030101010101" pitchFamily="2" charset="-122"/>
            </a:endParaRPr>
          </a:p>
        </p:txBody>
      </p:sp>
      <p:sp>
        <p:nvSpPr>
          <p:cNvPr id="20" name="文本框 19"/>
          <p:cNvSpPr txBox="1"/>
          <p:nvPr/>
        </p:nvSpPr>
        <p:spPr>
          <a:xfrm>
            <a:off x="5418571" y="1068418"/>
            <a:ext cx="2448272" cy="1015663"/>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pPr marL="0" indent="0">
              <a:buNone/>
            </a:pPr>
            <a:endParaRPr lang="en-US" altLang="zh-CN" dirty="0" smtClean="0"/>
          </a:p>
          <a:p>
            <a:pPr marL="0" indent="0">
              <a:buNone/>
            </a:pPr>
            <a:endParaRPr lang="en-US" altLang="zh-CN" dirty="0"/>
          </a:p>
          <a:p>
            <a:pPr marL="0" indent="0">
              <a:buNone/>
            </a:pPr>
            <a:r>
              <a:rPr lang="en-US" altLang="zh-CN" dirty="0" smtClean="0"/>
              <a:t> </a:t>
            </a:r>
          </a:p>
          <a:p>
            <a:pPr marL="0" indent="0">
              <a:buNone/>
            </a:pPr>
            <a:r>
              <a:rPr lang="en-US" altLang="zh-CN" dirty="0"/>
              <a:t> </a:t>
            </a:r>
            <a:endParaRPr lang="en-US" altLang="zh-CN" dirty="0" smtClean="0"/>
          </a:p>
          <a:p>
            <a:pPr marL="0" indent="0">
              <a:buNone/>
            </a:pPr>
            <a:r>
              <a:rPr lang="en-US" altLang="zh-CN" dirty="0"/>
              <a:t> </a:t>
            </a:r>
            <a:endParaRPr lang="en-US" altLang="zh-CN" dirty="0" smtClean="0"/>
          </a:p>
          <a:p>
            <a:endParaRPr lang="en-US" altLang="zh-CN" dirty="0"/>
          </a:p>
        </p:txBody>
      </p:sp>
      <p:sp>
        <p:nvSpPr>
          <p:cNvPr id="21" name="文本框 20"/>
          <p:cNvSpPr txBox="1"/>
          <p:nvPr/>
        </p:nvSpPr>
        <p:spPr>
          <a:xfrm>
            <a:off x="827584" y="2715766"/>
            <a:ext cx="2376264" cy="1323439"/>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p:txBody>
      </p:sp>
      <p:sp>
        <p:nvSpPr>
          <p:cNvPr id="22" name="文本框 21"/>
          <p:cNvSpPr txBox="1"/>
          <p:nvPr/>
        </p:nvSpPr>
        <p:spPr>
          <a:xfrm>
            <a:off x="6033671" y="2627944"/>
            <a:ext cx="2114500" cy="1323439"/>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p:txBody>
      </p:sp>
      <p:sp>
        <p:nvSpPr>
          <p:cNvPr id="23" name="文本框 22"/>
          <p:cNvSpPr txBox="1"/>
          <p:nvPr/>
        </p:nvSpPr>
        <p:spPr>
          <a:xfrm>
            <a:off x="1141884" y="4262204"/>
            <a:ext cx="2782043" cy="707886"/>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a:p>
        </p:txBody>
      </p:sp>
      <p:sp>
        <p:nvSpPr>
          <p:cNvPr id="24" name="文本框 23"/>
          <p:cNvSpPr txBox="1"/>
          <p:nvPr/>
        </p:nvSpPr>
        <p:spPr>
          <a:xfrm>
            <a:off x="5508104" y="4242854"/>
            <a:ext cx="2448272" cy="553998"/>
          </a:xfrm>
          <a:prstGeom prst="rect">
            <a:avLst/>
          </a:prstGeom>
          <a:solidFill>
            <a:srgbClr val="9DC3E7"/>
          </a:solidFill>
        </p:spPr>
        <p:txBody>
          <a:bodyPr wrap="square" rtlCol="0">
            <a:spAutoFit/>
          </a:bodyPr>
          <a:lstStyle>
            <a:defPPr>
              <a:defRPr lang="zh-CN"/>
            </a:defPPr>
            <a:lvl1pPr marL="285750" indent="-285750">
              <a:buFont typeface="Arial" panose="020B0604020202020204" pitchFamily="34" charset="0"/>
              <a:buChar char="•"/>
              <a:defRPr sz="1000">
                <a:latin typeface="宋体" panose="02010600030101010101" pitchFamily="2" charset="-122"/>
                <a:ea typeface="宋体" panose="02010600030101010101" pitchFamily="2" charset="-122"/>
              </a:defRPr>
            </a:lvl1pPr>
          </a:lstStyle>
          <a:p>
            <a:pPr marL="0" indent="0">
              <a:buNone/>
            </a:pPr>
            <a:endParaRPr lang="en-US" altLang="zh-CN" dirty="0" smtClean="0"/>
          </a:p>
          <a:p>
            <a:pPr marL="0" indent="0">
              <a:buNone/>
            </a:pPr>
            <a:endParaRPr lang="en-US" altLang="zh-CN" dirty="0"/>
          </a:p>
          <a:p>
            <a:pPr marL="0" indent="0">
              <a:buNone/>
            </a:pPr>
            <a:endParaRPr lang="en-US" altLang="zh-CN" dirty="0"/>
          </a:p>
        </p:txBody>
      </p:sp>
    </p:spTree>
    <p:extLst>
      <p:ext uri="{BB962C8B-B14F-4D97-AF65-F5344CB8AC3E}">
        <p14:creationId xmlns:p14="http://schemas.microsoft.com/office/powerpoint/2010/main" val="123716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994323"/>
            <a:chOff x="938009" y="859567"/>
            <a:chExt cx="7303987" cy="3440375"/>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35896" y="4053721"/>
              <a:ext cx="954107"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8709000">
            <a:off x="1427793" y="3159990"/>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5312777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4042907"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确定迭代节奏</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固定时间盒的意义</a:t>
            </a:r>
            <a:endParaRPr lang="zh-CN" altLang="en-US" sz="2000" b="1" dirty="0">
              <a:solidFill>
                <a:schemeClr val="tx1">
                  <a:lumMod val="75000"/>
                  <a:lumOff val="25000"/>
                </a:schemeClr>
              </a:solidFill>
            </a:endParaRPr>
          </a:p>
        </p:txBody>
      </p:sp>
      <p:sp>
        <p:nvSpPr>
          <p:cNvPr id="2" name="矩形 1"/>
          <p:cNvSpPr/>
          <p:nvPr/>
        </p:nvSpPr>
        <p:spPr>
          <a:xfrm>
            <a:off x="755576" y="915566"/>
            <a:ext cx="6840760" cy="2769989"/>
          </a:xfrm>
          <a:prstGeom prst="rect">
            <a:avLst/>
          </a:prstGeom>
        </p:spPr>
        <p:txBody>
          <a:bodyPr wrap="square">
            <a:spAutoFit/>
          </a:bodyPr>
          <a:lstStyle/>
          <a:p>
            <a:pPr>
              <a:lnSpc>
                <a:spcPct val="200000"/>
              </a:lnSpc>
            </a:pPr>
            <a:r>
              <a:rPr lang="zh-CN" altLang="en-US" dirty="0" smtClean="0">
                <a:latin typeface="Arial" panose="020B0604020202020204" pitchFamily="34" charset="0"/>
              </a:rPr>
              <a:t>时间盒就像</a:t>
            </a:r>
            <a:r>
              <a:rPr lang="en-US" altLang="zh-CN" dirty="0" smtClean="0">
                <a:latin typeface="Arial" panose="020B0604020202020204" pitchFamily="34" charset="0"/>
              </a:rPr>
              <a:t>Scrum</a:t>
            </a:r>
            <a:r>
              <a:rPr lang="zh-CN" altLang="en-US" dirty="0">
                <a:latin typeface="Arial" panose="020B0604020202020204" pitchFamily="34" charset="0"/>
              </a:rPr>
              <a:t>的</a:t>
            </a:r>
            <a:r>
              <a:rPr lang="zh-CN" altLang="en-US" dirty="0" smtClean="0">
                <a:latin typeface="Arial" panose="020B0604020202020204" pitchFamily="34" charset="0"/>
              </a:rPr>
              <a:t>心跳，太</a:t>
            </a:r>
            <a:r>
              <a:rPr lang="zh-CN" altLang="en-US" dirty="0">
                <a:latin typeface="Arial" panose="020B0604020202020204" pitchFamily="34" charset="0"/>
              </a:rPr>
              <a:t>快太慢都不好，时快时慢更不行</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zh-CN" altLang="en-US" dirty="0" smtClean="0"/>
              <a:t>其意义在于：</a:t>
            </a:r>
            <a:endParaRPr lang="zh-CN" altLang="en-US" dirty="0"/>
          </a:p>
          <a:p>
            <a:pPr marL="342900" indent="-342900">
              <a:lnSpc>
                <a:spcPct val="150000"/>
              </a:lnSpc>
              <a:buFont typeface="+mj-lt"/>
              <a:buAutoNum type="arabicPeriod"/>
            </a:pPr>
            <a:r>
              <a:rPr lang="zh-CN" altLang="en-US" sz="1600" dirty="0" smtClean="0">
                <a:latin typeface="Arial" panose="020B0604020202020204" pitchFamily="34" charset="0"/>
              </a:rPr>
              <a:t>降低记忆</a:t>
            </a:r>
            <a:r>
              <a:rPr lang="zh-CN" altLang="en-US" sz="1600" dirty="0">
                <a:latin typeface="Arial" panose="020B0604020202020204" pitchFamily="34" charset="0"/>
              </a:rPr>
              <a:t>负担</a:t>
            </a:r>
            <a:r>
              <a:rPr lang="zh-CN" altLang="en-US" sz="1600" dirty="0" smtClean="0">
                <a:latin typeface="Arial" panose="020B0604020202020204" pitchFamily="34" charset="0"/>
              </a:rPr>
              <a:t>，什么时间做什么，不用</a:t>
            </a:r>
            <a:r>
              <a:rPr lang="zh-CN" altLang="en-US" sz="1600" dirty="0">
                <a:latin typeface="Arial" panose="020B0604020202020204" pitchFamily="34" charset="0"/>
              </a:rPr>
              <a:t>每次</a:t>
            </a:r>
            <a:r>
              <a:rPr lang="zh-CN" altLang="en-US" sz="1600" dirty="0" smtClean="0">
                <a:latin typeface="Arial" panose="020B0604020202020204" pitchFamily="34" charset="0"/>
              </a:rPr>
              <a:t>商量，</a:t>
            </a:r>
            <a:r>
              <a:rPr lang="zh-CN" altLang="en-US" sz="1600" dirty="0">
                <a:latin typeface="Arial" panose="020B0604020202020204" pitchFamily="34" charset="0"/>
              </a:rPr>
              <a:t>到点来就</a:t>
            </a:r>
            <a:r>
              <a:rPr lang="zh-CN" altLang="en-US" sz="1600" dirty="0" smtClean="0">
                <a:latin typeface="Arial" panose="020B0604020202020204" pitchFamily="34" charset="0"/>
              </a:rPr>
              <a:t>行；</a:t>
            </a:r>
            <a:endParaRPr lang="en-US" altLang="zh-CN" sz="1600" dirty="0" smtClean="0">
              <a:latin typeface="Arial" panose="020B0604020202020204" pitchFamily="34" charset="0"/>
            </a:endParaRPr>
          </a:p>
          <a:p>
            <a:pPr marL="342900" indent="-342900">
              <a:lnSpc>
                <a:spcPct val="150000"/>
              </a:lnSpc>
              <a:buFont typeface="+mj-lt"/>
              <a:buAutoNum type="arabicPeriod"/>
            </a:pPr>
            <a:r>
              <a:rPr lang="zh-CN" altLang="en-US" sz="1600" dirty="0" smtClean="0">
                <a:latin typeface="Arial" panose="020B0604020202020204" pitchFamily="34" charset="0"/>
              </a:rPr>
              <a:t>清晰</a:t>
            </a:r>
            <a:r>
              <a:rPr lang="zh-CN" altLang="en-US" sz="1600" dirty="0">
                <a:latin typeface="Arial" panose="020B0604020202020204" pitchFamily="34" charset="0"/>
              </a:rPr>
              <a:t>的节奏感确保大家的参与和目标</a:t>
            </a:r>
            <a:r>
              <a:rPr lang="zh-CN" altLang="en-US" sz="1600" dirty="0" smtClean="0">
                <a:latin typeface="Arial" panose="020B0604020202020204" pitchFamily="34" charset="0"/>
              </a:rPr>
              <a:t>一致，也更加专注；</a:t>
            </a:r>
            <a:endParaRPr lang="en-US" altLang="zh-CN" sz="1600" dirty="0" smtClean="0">
              <a:latin typeface="Arial" panose="020B0604020202020204" pitchFamily="34" charset="0"/>
            </a:endParaRPr>
          </a:p>
          <a:p>
            <a:pPr marL="342900" indent="-342900">
              <a:lnSpc>
                <a:spcPct val="150000"/>
              </a:lnSpc>
              <a:buFont typeface="+mj-lt"/>
              <a:buAutoNum type="arabicPeriod"/>
            </a:pPr>
            <a:r>
              <a:rPr lang="zh-CN" altLang="en-US" sz="1600" dirty="0" smtClean="0">
                <a:latin typeface="Arial" panose="020B0604020202020204" pitchFamily="34" charset="0"/>
              </a:rPr>
              <a:t>固定</a:t>
            </a:r>
            <a:r>
              <a:rPr lang="zh-CN" altLang="en-US" sz="1600" dirty="0">
                <a:latin typeface="Arial" panose="020B0604020202020204" pitchFamily="34" charset="0"/>
              </a:rPr>
              <a:t>时长</a:t>
            </a:r>
            <a:r>
              <a:rPr lang="zh-CN" altLang="en-US" sz="1600" dirty="0" smtClean="0">
                <a:latin typeface="Arial" panose="020B0604020202020204" pitchFamily="34" charset="0"/>
              </a:rPr>
              <a:t>，团队</a:t>
            </a:r>
            <a:r>
              <a:rPr lang="zh-CN" altLang="en-US" sz="1600" dirty="0">
                <a:latin typeface="Arial" panose="020B0604020202020204" pitchFamily="34" charset="0"/>
              </a:rPr>
              <a:t>绩效才能</a:t>
            </a:r>
            <a:r>
              <a:rPr lang="zh-CN" altLang="en-US" sz="1600" dirty="0" smtClean="0">
                <a:latin typeface="Arial" panose="020B0604020202020204" pitchFamily="34" charset="0"/>
              </a:rPr>
              <a:t>进行迭代间对比。有助于团队能力的提升。</a:t>
            </a:r>
            <a:endParaRPr lang="en-US" altLang="zh-CN" sz="1600" dirty="0" smtClean="0">
              <a:latin typeface="Arial" panose="020B0604020202020204" pitchFamily="34" charset="0"/>
            </a:endParaRPr>
          </a:p>
          <a:p>
            <a:pPr marL="342900" indent="-342900">
              <a:lnSpc>
                <a:spcPct val="150000"/>
              </a:lnSpc>
              <a:buFont typeface="+mj-lt"/>
              <a:buAutoNum type="arabicPeriod"/>
            </a:pPr>
            <a:r>
              <a:rPr lang="zh-CN" altLang="en-US" sz="1600" dirty="0" smtClean="0">
                <a:latin typeface="Arial" panose="020B0604020202020204" pitchFamily="34" charset="0"/>
              </a:rPr>
              <a:t>避免</a:t>
            </a:r>
            <a:r>
              <a:rPr lang="zh-CN" altLang="en-US" sz="1600" dirty="0">
                <a:latin typeface="Arial" panose="020B0604020202020204" pitchFamily="34" charset="0"/>
              </a:rPr>
              <a:t>像流水线一样一个劲儿地压榨团队承担更多</a:t>
            </a:r>
            <a:r>
              <a:rPr lang="zh-CN" altLang="en-US" sz="1600" dirty="0" smtClean="0">
                <a:latin typeface="Arial" panose="020B0604020202020204" pitchFamily="34" charset="0"/>
              </a:rPr>
              <a:t>工作；团队速率是一个相对稳定的值；</a:t>
            </a:r>
            <a:endParaRPr lang="zh-CN" altLang="en-US" sz="1600" dirty="0">
              <a:effectLst/>
            </a:endParaRPr>
          </a:p>
        </p:txBody>
      </p:sp>
      <p:pic>
        <p:nvPicPr>
          <p:cNvPr id="14" name="Picture 2" descr="https://timgsa.baidu.com/timg?image&amp;quality=80&amp;size=b9999_10000&amp;sec=1539855064114&amp;di=b6123745e29cdbd0a052d822754e8c5e&amp;imgtype=0&amp;src=http%3A%2F%2Fimg.tzimg.cn%2Fforum%2F201602%2F03%2F080801rpsl5o7q8q7ooa5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1059582"/>
            <a:ext cx="4759351" cy="3264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67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确定迭代节奏</a:t>
            </a:r>
            <a:endParaRPr lang="zh-CN" altLang="en-US" sz="2000" b="1" dirty="0">
              <a:solidFill>
                <a:schemeClr val="tx1">
                  <a:lumMod val="75000"/>
                  <a:lumOff val="25000"/>
                </a:schemeClr>
              </a:solidFill>
            </a:endParaRPr>
          </a:p>
        </p:txBody>
      </p:sp>
      <p:pic>
        <p:nvPicPr>
          <p:cNvPr id="5" name="图片 4"/>
          <p:cNvPicPr>
            <a:picLocks noChangeAspect="1"/>
          </p:cNvPicPr>
          <p:nvPr/>
        </p:nvPicPr>
        <p:blipFill>
          <a:blip r:embed="rId3"/>
          <a:stretch>
            <a:fillRect/>
          </a:stretch>
        </p:blipFill>
        <p:spPr>
          <a:xfrm>
            <a:off x="611560" y="623316"/>
            <a:ext cx="7704856" cy="4520183"/>
          </a:xfrm>
          <a:prstGeom prst="rect">
            <a:avLst/>
          </a:prstGeom>
        </p:spPr>
      </p:pic>
      <p:sp>
        <p:nvSpPr>
          <p:cNvPr id="9" name="椭圆 8"/>
          <p:cNvSpPr/>
          <p:nvPr/>
        </p:nvSpPr>
        <p:spPr>
          <a:xfrm>
            <a:off x="2051720" y="2211710"/>
            <a:ext cx="576064" cy="868782"/>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椭圆 9"/>
          <p:cNvSpPr/>
          <p:nvPr/>
        </p:nvSpPr>
        <p:spPr>
          <a:xfrm>
            <a:off x="3491880" y="3651870"/>
            <a:ext cx="576064" cy="868782"/>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椭圆 10"/>
          <p:cNvSpPr/>
          <p:nvPr/>
        </p:nvSpPr>
        <p:spPr>
          <a:xfrm>
            <a:off x="3995936" y="3080492"/>
            <a:ext cx="1296144" cy="643386"/>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椭圆 11"/>
          <p:cNvSpPr/>
          <p:nvPr/>
        </p:nvSpPr>
        <p:spPr>
          <a:xfrm>
            <a:off x="7164288" y="3212067"/>
            <a:ext cx="1008112" cy="571378"/>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椭圆 12"/>
          <p:cNvSpPr/>
          <p:nvPr/>
        </p:nvSpPr>
        <p:spPr>
          <a:xfrm>
            <a:off x="7164288" y="4371950"/>
            <a:ext cx="1224136" cy="576064"/>
          </a:xfrm>
          <a:prstGeom prst="ellipse">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95738856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确定迭代节奏</a:t>
            </a:r>
            <a:endParaRPr lang="zh-CN" altLang="en-US" sz="2000" b="1" dirty="0">
              <a:solidFill>
                <a:schemeClr val="tx1">
                  <a:lumMod val="75000"/>
                  <a:lumOff val="25000"/>
                </a:schemeClr>
              </a:solidFill>
            </a:endParaRPr>
          </a:p>
        </p:txBody>
      </p:sp>
      <p:sp>
        <p:nvSpPr>
          <p:cNvPr id="14" name="文本框 13"/>
          <p:cNvSpPr txBox="1"/>
          <p:nvPr/>
        </p:nvSpPr>
        <p:spPr>
          <a:xfrm>
            <a:off x="611560" y="771550"/>
            <a:ext cx="5617425" cy="21698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t>每个迭代必须要有产品增量；</a:t>
            </a:r>
            <a:endParaRPr lang="en-US" altLang="zh-CN" dirty="0" smtClean="0"/>
          </a:p>
          <a:p>
            <a:pPr marL="285750" indent="-285750">
              <a:lnSpc>
                <a:spcPct val="150000"/>
              </a:lnSpc>
              <a:buFont typeface="Arial" panose="020B0604020202020204" pitchFamily="34" charset="0"/>
              <a:buChar char="•"/>
            </a:pPr>
            <a:r>
              <a:rPr lang="zh-CN" altLang="en-US" dirty="0" smtClean="0"/>
              <a:t>迭代长度与每次</a:t>
            </a:r>
            <a:r>
              <a:rPr lang="en-US" altLang="zh-CN" dirty="0" smtClean="0"/>
              <a:t>scrum</a:t>
            </a:r>
            <a:r>
              <a:rPr lang="zh-CN" altLang="en-US" dirty="0" smtClean="0"/>
              <a:t>活动消耗的时间相关；</a:t>
            </a:r>
            <a:endParaRPr lang="en-US" altLang="zh-CN" dirty="0"/>
          </a:p>
          <a:p>
            <a:pPr marL="285750" indent="-285750">
              <a:lnSpc>
                <a:spcPct val="150000"/>
              </a:lnSpc>
              <a:buFont typeface="Arial" panose="020B0604020202020204" pitchFamily="34" charset="0"/>
              <a:buChar char="•"/>
            </a:pPr>
            <a:r>
              <a:rPr lang="zh-CN" altLang="en-US" dirty="0" smtClean="0"/>
              <a:t>通过工具减少迭代中重复项的损耗；</a:t>
            </a:r>
            <a:endParaRPr lang="en-US" altLang="zh-CN" dirty="0" smtClean="0"/>
          </a:p>
          <a:p>
            <a:pPr marL="285750" indent="-285750">
              <a:lnSpc>
                <a:spcPct val="150000"/>
              </a:lnSpc>
              <a:buFont typeface="Arial" panose="020B0604020202020204" pitchFamily="34" charset="0"/>
              <a:buChar char="•"/>
            </a:pPr>
            <a:r>
              <a:rPr lang="zh-CN" altLang="en-US" dirty="0" smtClean="0"/>
              <a:t>尽量短的交付周期，减少大量无效工作；</a:t>
            </a:r>
            <a:endParaRPr lang="en-US" altLang="zh-CN" dirty="0" smtClean="0"/>
          </a:p>
          <a:p>
            <a:pPr marL="285750" indent="-285750">
              <a:lnSpc>
                <a:spcPct val="150000"/>
              </a:lnSpc>
              <a:buFont typeface="Arial" panose="020B0604020202020204" pitchFamily="34" charset="0"/>
              <a:buChar char="•"/>
            </a:pPr>
            <a:r>
              <a:rPr lang="zh-CN" altLang="en-US" dirty="0" smtClean="0"/>
              <a:t>在迭代中团队能够尽量专注；</a:t>
            </a:r>
            <a:endParaRPr lang="en-US" altLang="zh-CN" dirty="0" smtClean="0"/>
          </a:p>
        </p:txBody>
      </p:sp>
    </p:spTree>
    <p:extLst>
      <p:ext uri="{BB962C8B-B14F-4D97-AF65-F5344CB8AC3E}">
        <p14:creationId xmlns:p14="http://schemas.microsoft.com/office/powerpoint/2010/main" val="29971123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994323"/>
            <a:chOff x="938009" y="859567"/>
            <a:chExt cx="7303987" cy="3440375"/>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35896" y="4053721"/>
              <a:ext cx="954107"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8709000">
            <a:off x="1427792" y="3902990"/>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4384601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“完成”的定义</a:t>
            </a:r>
          </a:p>
        </p:txBody>
      </p:sp>
      <p:sp>
        <p:nvSpPr>
          <p:cNvPr id="3" name="矩形 2"/>
          <p:cNvSpPr/>
          <p:nvPr/>
        </p:nvSpPr>
        <p:spPr>
          <a:xfrm>
            <a:off x="755576" y="1022774"/>
            <a:ext cx="5843107" cy="584775"/>
          </a:xfrm>
          <a:prstGeom prst="rect">
            <a:avLst/>
          </a:prstGeom>
        </p:spPr>
        <p:txBody>
          <a:bodyPr wrap="square">
            <a:spAutoFit/>
          </a:bodyPr>
          <a:lstStyle/>
          <a:p>
            <a:pPr fontAlgn="base"/>
            <a:r>
              <a:rPr lang="zh-CN" altLang="en-US" sz="1600" dirty="0" smtClean="0">
                <a:latin typeface="+mn-ea"/>
              </a:rPr>
              <a:t>当</a:t>
            </a:r>
            <a:r>
              <a:rPr lang="zh-CN" altLang="en-US" sz="1600" dirty="0">
                <a:latin typeface="+mn-ea"/>
              </a:rPr>
              <a:t>产品代办事项列表条目或者增量被描述为“完成”的</a:t>
            </a:r>
            <a:r>
              <a:rPr lang="zh-CN" altLang="en-US" sz="1600" dirty="0" smtClean="0">
                <a:latin typeface="+mn-ea"/>
              </a:rPr>
              <a:t>时候，每个人</a:t>
            </a:r>
            <a:r>
              <a:rPr lang="zh-CN" altLang="en-US" sz="1600" dirty="0">
                <a:latin typeface="+mn-ea"/>
              </a:rPr>
              <a:t>都必须理解“完 成”意味着什么</a:t>
            </a:r>
            <a:r>
              <a:rPr lang="zh-CN" altLang="en-US" sz="1600" dirty="0" smtClean="0">
                <a:latin typeface="+mn-ea"/>
              </a:rPr>
              <a:t>。</a:t>
            </a:r>
            <a:endParaRPr lang="en-US" altLang="zh-CN" sz="1600" dirty="0" smtClean="0">
              <a:latin typeface="+mn-ea"/>
            </a:endParaRPr>
          </a:p>
        </p:txBody>
      </p:sp>
      <p:sp>
        <p:nvSpPr>
          <p:cNvPr id="4" name="椭圆 3"/>
          <p:cNvSpPr/>
          <p:nvPr/>
        </p:nvSpPr>
        <p:spPr>
          <a:xfrm>
            <a:off x="899592" y="1833439"/>
            <a:ext cx="1152128" cy="576064"/>
          </a:xfrm>
          <a:prstGeom prst="ellipse">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smtClean="0"/>
              <a:t>开发完</a:t>
            </a:r>
            <a:endParaRPr lang="zh-CN" altLang="en-US" sz="1600" dirty="0"/>
          </a:p>
        </p:txBody>
      </p:sp>
      <p:sp>
        <p:nvSpPr>
          <p:cNvPr id="7" name="椭圆 6"/>
          <p:cNvSpPr/>
          <p:nvPr/>
        </p:nvSpPr>
        <p:spPr>
          <a:xfrm>
            <a:off x="3706055" y="1853619"/>
            <a:ext cx="1152128" cy="576064"/>
          </a:xfrm>
          <a:prstGeom prst="ellipse">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smtClean="0"/>
              <a:t>测试完</a:t>
            </a:r>
            <a:endParaRPr lang="zh-CN" altLang="en-US" sz="1600" dirty="0"/>
          </a:p>
        </p:txBody>
      </p:sp>
      <p:sp>
        <p:nvSpPr>
          <p:cNvPr id="8" name="椭圆 7"/>
          <p:cNvSpPr/>
          <p:nvPr/>
        </p:nvSpPr>
        <p:spPr>
          <a:xfrm>
            <a:off x="2339752" y="1853619"/>
            <a:ext cx="1152128" cy="576064"/>
          </a:xfrm>
          <a:prstGeom prst="ellipse">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smtClean="0"/>
              <a:t>自测完</a:t>
            </a:r>
            <a:endParaRPr lang="zh-CN" altLang="en-US" sz="1600" dirty="0"/>
          </a:p>
        </p:txBody>
      </p:sp>
      <p:sp>
        <p:nvSpPr>
          <p:cNvPr id="9" name="椭圆 8"/>
          <p:cNvSpPr/>
          <p:nvPr/>
        </p:nvSpPr>
        <p:spPr>
          <a:xfrm>
            <a:off x="5148064" y="1878175"/>
            <a:ext cx="1152128" cy="576064"/>
          </a:xfrm>
          <a:prstGeom prst="ellipse">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smtClean="0"/>
              <a:t>无严重</a:t>
            </a:r>
            <a:r>
              <a:rPr lang="en-US" altLang="zh-CN" sz="1600" dirty="0" smtClean="0"/>
              <a:t>bug</a:t>
            </a:r>
            <a:endParaRPr lang="zh-CN" altLang="en-US" sz="1600" dirty="0"/>
          </a:p>
        </p:txBody>
      </p:sp>
      <p:sp>
        <p:nvSpPr>
          <p:cNvPr id="10" name="椭圆 9"/>
          <p:cNvSpPr/>
          <p:nvPr/>
        </p:nvSpPr>
        <p:spPr>
          <a:xfrm>
            <a:off x="6626270" y="1878175"/>
            <a:ext cx="1152128" cy="576064"/>
          </a:xfrm>
          <a:prstGeom prst="ellipse">
            <a:avLst/>
          </a:prstGeom>
          <a:ln>
            <a:solidFill>
              <a:schemeClr val="tx2">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600" dirty="0" smtClean="0"/>
              <a:t>可发布</a:t>
            </a:r>
            <a:endParaRPr lang="zh-CN" altLang="en-US" sz="1600" dirty="0"/>
          </a:p>
        </p:txBody>
      </p:sp>
      <p:sp>
        <p:nvSpPr>
          <p:cNvPr id="2" name="矩形 1"/>
          <p:cNvSpPr/>
          <p:nvPr/>
        </p:nvSpPr>
        <p:spPr>
          <a:xfrm>
            <a:off x="755576" y="2787774"/>
            <a:ext cx="4968552" cy="1384995"/>
          </a:xfrm>
          <a:prstGeom prst="rect">
            <a:avLst/>
          </a:prstGeom>
        </p:spPr>
        <p:txBody>
          <a:bodyPr wrap="square">
            <a:spAutoFit/>
          </a:bodyPr>
          <a:lstStyle/>
          <a:p>
            <a:pPr marL="171450" indent="-171450" fontAlgn="base">
              <a:lnSpc>
                <a:spcPct val="150000"/>
              </a:lnSpc>
              <a:buFont typeface="Arial" panose="020B0604020202020204" pitchFamily="34" charset="0"/>
              <a:buChar char="•"/>
            </a:pPr>
            <a:r>
              <a:rPr lang="zh-CN" altLang="en-US" sz="1400" dirty="0">
                <a:latin typeface="+mn-ea"/>
              </a:rPr>
              <a:t>不同团队可能存在差异，团队内必须统一；</a:t>
            </a:r>
            <a:endParaRPr lang="en-US" altLang="zh-CN" sz="1400" dirty="0">
              <a:latin typeface="+mn-ea"/>
            </a:endParaRPr>
          </a:p>
          <a:p>
            <a:pPr marL="171450" indent="-171450" fontAlgn="base">
              <a:lnSpc>
                <a:spcPct val="150000"/>
              </a:lnSpc>
              <a:buFont typeface="Arial" panose="020B0604020202020204" pitchFamily="34" charset="0"/>
              <a:buChar char="•"/>
            </a:pPr>
            <a:r>
              <a:rPr lang="zh-CN" altLang="en-US" sz="1400" dirty="0">
                <a:latin typeface="+mn-ea"/>
              </a:rPr>
              <a:t>不同定义会影响到团队迭代速率；</a:t>
            </a:r>
            <a:endParaRPr lang="en-US" altLang="zh-CN" sz="1400" dirty="0">
              <a:latin typeface="+mn-ea"/>
            </a:endParaRPr>
          </a:p>
          <a:p>
            <a:pPr marL="171450" indent="-171450" fontAlgn="base">
              <a:lnSpc>
                <a:spcPct val="150000"/>
              </a:lnSpc>
              <a:buFont typeface="Arial" panose="020B0604020202020204" pitchFamily="34" charset="0"/>
              <a:buChar char="•"/>
            </a:pPr>
            <a:r>
              <a:rPr lang="zh-CN" altLang="en-US" sz="1400" dirty="0">
                <a:latin typeface="+mn-ea"/>
              </a:rPr>
              <a:t>随着团队成熟度的提升，“完成”的定义会扩大；</a:t>
            </a:r>
            <a:endParaRPr lang="en-US" altLang="zh-CN" sz="1400" dirty="0">
              <a:latin typeface="+mn-ea"/>
            </a:endParaRPr>
          </a:p>
          <a:p>
            <a:pPr marL="171450" indent="-171450" fontAlgn="base">
              <a:lnSpc>
                <a:spcPct val="150000"/>
              </a:lnSpc>
              <a:buFont typeface="Arial" panose="020B0604020202020204" pitchFamily="34" charset="0"/>
              <a:buChar char="•"/>
            </a:pPr>
            <a:r>
              <a:rPr lang="zh-CN" altLang="en-US" sz="1400" dirty="0">
                <a:latin typeface="+mn-ea"/>
              </a:rPr>
              <a:t>迭代中的“完成”要求太低，会造成债务累积造成风险；</a:t>
            </a:r>
            <a:endParaRPr lang="en-US" altLang="zh-CN" sz="1400" dirty="0">
              <a:latin typeface="+mn-ea"/>
            </a:endParaRPr>
          </a:p>
        </p:txBody>
      </p:sp>
      <p:pic>
        <p:nvPicPr>
          <p:cNvPr id="5" name="图片 4"/>
          <p:cNvPicPr>
            <a:picLocks noChangeAspect="1"/>
          </p:cNvPicPr>
          <p:nvPr/>
        </p:nvPicPr>
        <p:blipFill>
          <a:blip r:embed="rId3"/>
          <a:stretch>
            <a:fillRect/>
          </a:stretch>
        </p:blipFill>
        <p:spPr>
          <a:xfrm>
            <a:off x="5748145" y="1419622"/>
            <a:ext cx="2664296" cy="3313979"/>
          </a:xfrm>
          <a:prstGeom prst="rect">
            <a:avLst/>
          </a:prstGeom>
        </p:spPr>
      </p:pic>
    </p:spTree>
    <p:extLst>
      <p:ext uri="{BB962C8B-B14F-4D97-AF65-F5344CB8AC3E}">
        <p14:creationId xmlns:p14="http://schemas.microsoft.com/office/powerpoint/2010/main" val="176633414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additive="base">
                                        <p:cTn id="29" dur="500" fill="hold"/>
                                        <p:tgtEl>
                                          <p:spTgt spid="5"/>
                                        </p:tgtEl>
                                        <p:attrNameLst>
                                          <p:attrName>ppt_x</p:attrName>
                                        </p:attrNameLst>
                                      </p:cBhvr>
                                      <p:tavLst>
                                        <p:tav tm="0">
                                          <p:val>
                                            <p:strVal val="#ppt_x"/>
                                          </p:val>
                                        </p:tav>
                                        <p:tav tm="100000">
                                          <p:val>
                                            <p:strVal val="#ppt_x"/>
                                          </p:val>
                                        </p:tav>
                                      </p:tavLst>
                                    </p:anim>
                                    <p:anim calcmode="lin" valueType="num">
                                      <p:cBhvr additive="base">
                                        <p:cTn id="3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994323"/>
            <a:chOff x="938009" y="859567"/>
            <a:chExt cx="7303987" cy="3440375"/>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35896" y="4053721"/>
              <a:ext cx="954107"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6200000">
            <a:off x="3862837" y="2569596"/>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311406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用户故事的定义</a:t>
            </a:r>
          </a:p>
        </p:txBody>
      </p:sp>
      <p:sp>
        <p:nvSpPr>
          <p:cNvPr id="3" name="矩形 2"/>
          <p:cNvSpPr/>
          <p:nvPr/>
        </p:nvSpPr>
        <p:spPr>
          <a:xfrm>
            <a:off x="755576" y="987574"/>
            <a:ext cx="6768752" cy="830997"/>
          </a:xfrm>
          <a:prstGeom prst="rect">
            <a:avLst/>
          </a:prstGeom>
        </p:spPr>
        <p:txBody>
          <a:bodyPr wrap="square">
            <a:spAutoFit/>
          </a:bodyPr>
          <a:lstStyle/>
          <a:p>
            <a:pPr fontAlgn="base"/>
            <a:r>
              <a:rPr lang="zh-CN" altLang="en-US" sz="1600" dirty="0" smtClean="0"/>
              <a:t>用户</a:t>
            </a:r>
            <a:r>
              <a:rPr lang="zh-CN" altLang="en-US" sz="1600" dirty="0"/>
              <a:t>故事是从用户的角度来描述用户渴望得到的功能</a:t>
            </a:r>
            <a:r>
              <a:rPr lang="zh-CN" altLang="en-US" sz="1600" dirty="0" smtClean="0"/>
              <a:t>。</a:t>
            </a:r>
            <a:endParaRPr lang="en-US" altLang="zh-CN" sz="1600" dirty="0" smtClean="0"/>
          </a:p>
          <a:p>
            <a:pPr fontAlgn="base"/>
            <a:endParaRPr lang="en-US" altLang="zh-CN" sz="1600" dirty="0"/>
          </a:p>
          <a:p>
            <a:pPr fontAlgn="base"/>
            <a:r>
              <a:rPr lang="zh-CN" altLang="en-US" sz="1600" dirty="0" smtClean="0"/>
              <a:t>作为</a:t>
            </a:r>
            <a:r>
              <a:rPr lang="zh-CN" altLang="en-US" sz="1600" dirty="0"/>
              <a:t>一个</a:t>
            </a:r>
            <a:r>
              <a:rPr lang="en-US" altLang="zh-CN" sz="1600" dirty="0">
                <a:solidFill>
                  <a:srgbClr val="FF0000"/>
                </a:solidFill>
              </a:rPr>
              <a:t>&lt;</a:t>
            </a:r>
            <a:r>
              <a:rPr lang="zh-CN" altLang="en-US" sz="1600" dirty="0">
                <a:solidFill>
                  <a:srgbClr val="FF0000"/>
                </a:solidFill>
              </a:rPr>
              <a:t>角色</a:t>
            </a:r>
            <a:r>
              <a:rPr lang="en-US" altLang="zh-CN" sz="1600" dirty="0">
                <a:solidFill>
                  <a:srgbClr val="FF0000"/>
                </a:solidFill>
              </a:rPr>
              <a:t>&gt;, </a:t>
            </a:r>
            <a:r>
              <a:rPr lang="zh-CN" altLang="en-US" sz="1600" dirty="0"/>
              <a:t>我想要</a:t>
            </a:r>
            <a:r>
              <a:rPr lang="en-US" altLang="zh-CN" sz="1600" dirty="0">
                <a:solidFill>
                  <a:srgbClr val="FF0000"/>
                </a:solidFill>
              </a:rPr>
              <a:t>&lt;</a:t>
            </a:r>
            <a:r>
              <a:rPr lang="zh-CN" altLang="en-US" sz="1600" dirty="0">
                <a:solidFill>
                  <a:srgbClr val="FF0000"/>
                </a:solidFill>
              </a:rPr>
              <a:t>活动</a:t>
            </a:r>
            <a:r>
              <a:rPr lang="en-US" altLang="zh-CN" sz="1600" dirty="0">
                <a:solidFill>
                  <a:srgbClr val="FF0000"/>
                </a:solidFill>
              </a:rPr>
              <a:t>&gt;</a:t>
            </a:r>
            <a:r>
              <a:rPr lang="en-US" altLang="zh-CN" sz="1600" dirty="0"/>
              <a:t>, </a:t>
            </a:r>
            <a:r>
              <a:rPr lang="zh-CN" altLang="en-US" sz="1600" dirty="0"/>
              <a:t>以便于</a:t>
            </a:r>
            <a:r>
              <a:rPr lang="en-US" altLang="zh-CN" sz="1600" dirty="0">
                <a:solidFill>
                  <a:srgbClr val="FF0000"/>
                </a:solidFill>
              </a:rPr>
              <a:t>&lt;</a:t>
            </a:r>
            <a:r>
              <a:rPr lang="zh-CN" altLang="en-US" sz="1600" dirty="0">
                <a:solidFill>
                  <a:srgbClr val="FF0000"/>
                </a:solidFill>
              </a:rPr>
              <a:t>商业价值</a:t>
            </a:r>
            <a:r>
              <a:rPr lang="en-US" altLang="zh-CN" sz="1600" dirty="0">
                <a:solidFill>
                  <a:srgbClr val="FF0000"/>
                </a:solidFill>
              </a:rPr>
              <a:t>&gt;</a:t>
            </a:r>
          </a:p>
        </p:txBody>
      </p:sp>
      <p:sp>
        <p:nvSpPr>
          <p:cNvPr id="11" name="矩形 10"/>
          <p:cNvSpPr/>
          <p:nvPr/>
        </p:nvSpPr>
        <p:spPr>
          <a:xfrm>
            <a:off x="755576" y="2317473"/>
            <a:ext cx="6768752" cy="584775"/>
          </a:xfrm>
          <a:prstGeom prst="rect">
            <a:avLst/>
          </a:prstGeom>
        </p:spPr>
        <p:txBody>
          <a:bodyPr wrap="square">
            <a:spAutoFit/>
          </a:bodyPr>
          <a:lstStyle/>
          <a:p>
            <a:pPr fontAlgn="base"/>
            <a:r>
              <a:rPr lang="zh-CN" altLang="en-US" sz="1600" dirty="0" smtClean="0"/>
              <a:t>例：</a:t>
            </a:r>
            <a:endParaRPr lang="en-US" altLang="zh-CN" sz="1600" dirty="0" smtClean="0"/>
          </a:p>
          <a:p>
            <a:pPr fontAlgn="base"/>
            <a:r>
              <a:rPr lang="zh-CN" altLang="en-US" sz="1600" dirty="0" smtClean="0"/>
              <a:t>作为</a:t>
            </a:r>
            <a:r>
              <a:rPr lang="zh-CN" altLang="en-US" sz="1600" dirty="0"/>
              <a:t>一</a:t>
            </a:r>
            <a:r>
              <a:rPr lang="zh-CN" altLang="en-US" sz="1600" dirty="0" smtClean="0"/>
              <a:t>个</a:t>
            </a:r>
            <a:r>
              <a:rPr lang="zh-CN" altLang="en-US" sz="1600" dirty="0" smtClean="0">
                <a:solidFill>
                  <a:schemeClr val="tx2"/>
                </a:solidFill>
              </a:rPr>
              <a:t>比赛用户</a:t>
            </a:r>
            <a:r>
              <a:rPr lang="zh-CN" altLang="en-US" sz="1600" dirty="0" smtClean="0"/>
              <a:t>，我</a:t>
            </a:r>
            <a:r>
              <a:rPr lang="zh-CN" altLang="en-US" sz="1600" dirty="0"/>
              <a:t>想</a:t>
            </a:r>
            <a:r>
              <a:rPr lang="zh-CN" altLang="en-US" sz="1600" dirty="0" smtClean="0"/>
              <a:t>要</a:t>
            </a:r>
            <a:r>
              <a:rPr lang="zh-CN" altLang="en-US" sz="1600" dirty="0" smtClean="0">
                <a:solidFill>
                  <a:schemeClr val="tx2"/>
                </a:solidFill>
              </a:rPr>
              <a:t>查看我的战绩</a:t>
            </a:r>
            <a:r>
              <a:rPr lang="en-US" altLang="zh-CN" sz="1600" dirty="0" smtClean="0"/>
              <a:t>, </a:t>
            </a:r>
            <a:r>
              <a:rPr lang="zh-CN" altLang="en-US" sz="1600" dirty="0"/>
              <a:t>以</a:t>
            </a:r>
            <a:r>
              <a:rPr lang="zh-CN" altLang="en-US" sz="1600" dirty="0" smtClean="0"/>
              <a:t>便于</a:t>
            </a:r>
            <a:r>
              <a:rPr lang="zh-CN" altLang="en-US" sz="1600" dirty="0" smtClean="0">
                <a:solidFill>
                  <a:schemeClr val="tx2"/>
                </a:solidFill>
              </a:rPr>
              <a:t>爽歪歪及向朋友炫耀</a:t>
            </a:r>
            <a:r>
              <a:rPr lang="zh-CN" altLang="en-US" sz="1600" dirty="0" smtClean="0"/>
              <a:t>；</a:t>
            </a:r>
            <a:endParaRPr lang="en-US" altLang="zh-CN" sz="1600" dirty="0">
              <a:solidFill>
                <a:srgbClr val="FF0000"/>
              </a:solidFill>
            </a:endParaRPr>
          </a:p>
        </p:txBody>
      </p:sp>
    </p:spTree>
    <p:extLst>
      <p:ext uri="{BB962C8B-B14F-4D97-AF65-F5344CB8AC3E}">
        <p14:creationId xmlns:p14="http://schemas.microsoft.com/office/powerpoint/2010/main" val="274936759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95536" y="-164554"/>
            <a:ext cx="7848872" cy="5499650"/>
          </a:xfrm>
          <a:prstGeom prst="rect">
            <a:avLst/>
          </a:prstGeom>
        </p:spPr>
      </p:pic>
      <p:sp>
        <p:nvSpPr>
          <p:cNvPr id="5" name="矩形 4"/>
          <p:cNvSpPr/>
          <p:nvPr/>
        </p:nvSpPr>
        <p:spPr>
          <a:xfrm>
            <a:off x="1259632" y="1139301"/>
            <a:ext cx="7560840" cy="3323987"/>
          </a:xfrm>
          <a:prstGeom prst="rect">
            <a:avLst/>
          </a:prstGeom>
        </p:spPr>
        <p:txBody>
          <a:bodyPr wrap="square">
            <a:spAutoFit/>
          </a:bodyPr>
          <a:lstStyle/>
          <a:p>
            <a:r>
              <a:rPr lang="en-US" altLang="zh-CN" sz="1400" dirty="0" smtClean="0">
                <a:solidFill>
                  <a:srgbClr val="000000"/>
                </a:solidFill>
                <a:latin typeface="Î¢ÈíÑÅºÚa.—µ."/>
                <a:ea typeface="微软雅黑" panose="020B0503020204020204" pitchFamily="34" charset="-122"/>
              </a:rPr>
              <a:t>1</a:t>
            </a:r>
            <a:r>
              <a:rPr lang="en-US" altLang="zh-CN" sz="1400" dirty="0">
                <a:solidFill>
                  <a:srgbClr val="000000"/>
                </a:solidFill>
                <a:latin typeface="Î¢ÈíÑÅºÚa.—µ."/>
                <a:ea typeface="微软雅黑" panose="020B0503020204020204" pitchFamily="34" charset="-122"/>
              </a:rPr>
              <a:t>. </a:t>
            </a:r>
            <a:r>
              <a:rPr lang="zh-CN" altLang="en-US" sz="1400" dirty="0">
                <a:solidFill>
                  <a:srgbClr val="000000"/>
                </a:solidFill>
                <a:latin typeface="微软雅黑" panose="020B0503020204020204" pitchFamily="34" charset="-122"/>
                <a:ea typeface="微软雅黑" panose="020B0503020204020204" pitchFamily="34" charset="-122"/>
              </a:rPr>
              <a:t>我们的最高目标是，通过</a:t>
            </a:r>
            <a:r>
              <a:rPr lang="zh-CN" altLang="en-US" sz="1400" dirty="0">
                <a:solidFill>
                  <a:srgbClr val="FF0000"/>
                </a:solidFill>
                <a:latin typeface="微软雅黑" panose="020B0503020204020204" pitchFamily="34" charset="-122"/>
                <a:ea typeface="微软雅黑" panose="020B0503020204020204" pitchFamily="34" charset="-122"/>
              </a:rPr>
              <a:t>尽早和持续</a:t>
            </a:r>
            <a:r>
              <a:rPr lang="zh-CN" altLang="en-US" sz="1400" dirty="0">
                <a:solidFill>
                  <a:srgbClr val="000000"/>
                </a:solidFill>
                <a:latin typeface="微软雅黑" panose="020B0503020204020204" pitchFamily="34" charset="-122"/>
                <a:ea typeface="微软雅黑" panose="020B0503020204020204" pitchFamily="34" charset="-122"/>
              </a:rPr>
              <a:t>地交付</a:t>
            </a:r>
            <a:r>
              <a:rPr lang="zh-CN" altLang="en-US" sz="1400" dirty="0">
                <a:solidFill>
                  <a:srgbClr val="FF0000"/>
                </a:solidFill>
                <a:latin typeface="微软雅黑" panose="020B0503020204020204" pitchFamily="34" charset="-122"/>
                <a:ea typeface="微软雅黑" panose="020B0503020204020204" pitchFamily="34" charset="-122"/>
              </a:rPr>
              <a:t>有价值</a:t>
            </a:r>
            <a:r>
              <a:rPr lang="zh-CN" altLang="en-US" sz="1400" dirty="0">
                <a:latin typeface="微软雅黑" panose="020B0503020204020204" pitchFamily="34" charset="-122"/>
                <a:ea typeface="微软雅黑" panose="020B0503020204020204" pitchFamily="34" charset="-122"/>
              </a:rPr>
              <a:t>的软件</a:t>
            </a:r>
            <a:r>
              <a:rPr lang="zh-CN" altLang="en-US" sz="1400" dirty="0">
                <a:solidFill>
                  <a:srgbClr val="000000"/>
                </a:solidFill>
                <a:latin typeface="微软雅黑" panose="020B0503020204020204" pitchFamily="34" charset="-122"/>
                <a:ea typeface="微软雅黑" panose="020B0503020204020204" pitchFamily="34" charset="-122"/>
              </a:rPr>
              <a:t>来</a:t>
            </a:r>
            <a:r>
              <a:rPr lang="zh-CN" altLang="en-US" sz="1400" dirty="0">
                <a:solidFill>
                  <a:srgbClr val="FF0000"/>
                </a:solidFill>
                <a:latin typeface="微软雅黑" panose="020B0503020204020204" pitchFamily="34" charset="-122"/>
                <a:ea typeface="微软雅黑" panose="020B0503020204020204" pitchFamily="34" charset="-122"/>
              </a:rPr>
              <a:t>满足</a:t>
            </a:r>
            <a:r>
              <a:rPr lang="zh-CN" altLang="en-US" sz="1400" dirty="0">
                <a:solidFill>
                  <a:srgbClr val="000000"/>
                </a:solidFill>
                <a:latin typeface="微软雅黑" panose="020B0503020204020204" pitchFamily="34" charset="-122"/>
                <a:ea typeface="微软雅黑" panose="020B0503020204020204" pitchFamily="34" charset="-122"/>
              </a:rPr>
              <a:t>客户。</a:t>
            </a:r>
          </a:p>
          <a:p>
            <a:r>
              <a:rPr lang="en-US" altLang="zh-CN" sz="1400" dirty="0">
                <a:solidFill>
                  <a:srgbClr val="000000"/>
                </a:solidFill>
                <a:latin typeface="Î¢ÈíÑÅºÚa.—µ."/>
                <a:ea typeface="微软雅黑" panose="020B0503020204020204" pitchFamily="34" charset="-122"/>
              </a:rPr>
              <a:t>2. </a:t>
            </a:r>
            <a:r>
              <a:rPr lang="zh-CN" altLang="en-US" sz="1400" dirty="0">
                <a:solidFill>
                  <a:srgbClr val="FF0000"/>
                </a:solidFill>
                <a:latin typeface="微软雅黑" panose="020B0503020204020204" pitchFamily="34" charset="-122"/>
                <a:ea typeface="微软雅黑" panose="020B0503020204020204" pitchFamily="34" charset="-122"/>
              </a:rPr>
              <a:t>欢迎对需求提出变更</a:t>
            </a:r>
            <a:r>
              <a:rPr lang="en-US" altLang="zh-CN" sz="1400" dirty="0">
                <a:solidFill>
                  <a:srgbClr val="000000"/>
                </a:solidFill>
                <a:latin typeface="Î¢ÈíÑÅºÚa.—µ."/>
                <a:ea typeface="微软雅黑" panose="020B0503020204020204" pitchFamily="34" charset="-122"/>
              </a:rPr>
              <a:t>——</a:t>
            </a:r>
            <a:r>
              <a:rPr lang="zh-CN" altLang="en-US" sz="1400" dirty="0">
                <a:solidFill>
                  <a:srgbClr val="000000"/>
                </a:solidFill>
                <a:latin typeface="微软雅黑" panose="020B0503020204020204" pitchFamily="34" charset="-122"/>
                <a:ea typeface="微软雅黑" panose="020B0503020204020204" pitchFamily="34" charset="-122"/>
              </a:rPr>
              <a:t>即使是在项目开发后期。要善于利用需求</a:t>
            </a:r>
            <a:r>
              <a:rPr lang="zh-CN" altLang="en-US" sz="1400" dirty="0" smtClean="0">
                <a:solidFill>
                  <a:srgbClr val="000000"/>
                </a:solidFill>
                <a:latin typeface="微软雅黑" panose="020B0503020204020204" pitchFamily="34" charset="-122"/>
                <a:ea typeface="微软雅黑" panose="020B0503020204020204" pitchFamily="34" charset="-122"/>
              </a:rPr>
              <a:t>变</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r>
              <a:rPr lang="zh-CN" altLang="en-US" sz="1400" dirty="0" smtClean="0">
                <a:solidFill>
                  <a:srgbClr val="000000"/>
                </a:solidFill>
                <a:latin typeface="微软雅黑" panose="020B0503020204020204" pitchFamily="34" charset="-122"/>
                <a:ea typeface="微软雅黑" panose="020B0503020204020204" pitchFamily="34" charset="-122"/>
              </a:rPr>
              <a:t>更</a:t>
            </a:r>
            <a:r>
              <a:rPr lang="zh-CN" altLang="en-US" sz="1400" dirty="0">
                <a:solidFill>
                  <a:srgbClr val="00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帮助客户获得竞争优势</a:t>
            </a:r>
            <a:r>
              <a:rPr lang="zh-CN" altLang="en-US" sz="1400" dirty="0">
                <a:solidFill>
                  <a:srgbClr val="000000"/>
                </a:solidFill>
                <a:latin typeface="微软雅黑" panose="020B0503020204020204" pitchFamily="34" charset="-122"/>
                <a:ea typeface="微软雅黑" panose="020B0503020204020204" pitchFamily="34" charset="-122"/>
              </a:rPr>
              <a:t>。</a:t>
            </a:r>
          </a:p>
          <a:p>
            <a:r>
              <a:rPr lang="en-US" altLang="zh-CN" sz="1400" dirty="0">
                <a:solidFill>
                  <a:srgbClr val="000000"/>
                </a:solidFill>
                <a:latin typeface="Î¢ÈíÑÅºÚa.—µ."/>
                <a:ea typeface="微软雅黑" panose="020B0503020204020204" pitchFamily="34" charset="-122"/>
              </a:rPr>
              <a:t>3. </a:t>
            </a:r>
            <a:r>
              <a:rPr lang="zh-CN" altLang="en-US" sz="1400" dirty="0">
                <a:solidFill>
                  <a:srgbClr val="000000"/>
                </a:solidFill>
                <a:latin typeface="微软雅黑" panose="020B0503020204020204" pitchFamily="34" charset="-122"/>
                <a:ea typeface="微软雅黑" panose="020B0503020204020204" pitchFamily="34" charset="-122"/>
              </a:rPr>
              <a:t>要不断交付可用的软件，周期从几周到几个月不等，且</a:t>
            </a:r>
            <a:r>
              <a:rPr lang="zh-CN" altLang="en-US" sz="1400" dirty="0">
                <a:solidFill>
                  <a:srgbClr val="FF0000"/>
                </a:solidFill>
                <a:latin typeface="微软雅黑" panose="020B0503020204020204" pitchFamily="34" charset="-122"/>
                <a:ea typeface="微软雅黑" panose="020B0503020204020204" pitchFamily="34" charset="-122"/>
              </a:rPr>
              <a:t>越短越好</a:t>
            </a:r>
            <a:r>
              <a:rPr lang="zh-CN" altLang="en-US" sz="1400" dirty="0">
                <a:solidFill>
                  <a:srgbClr val="000000"/>
                </a:solidFill>
                <a:latin typeface="微软雅黑" panose="020B0503020204020204" pitchFamily="34" charset="-122"/>
                <a:ea typeface="微软雅黑" panose="020B0503020204020204" pitchFamily="34" charset="-122"/>
              </a:rPr>
              <a:t>。</a:t>
            </a:r>
          </a:p>
          <a:p>
            <a:r>
              <a:rPr lang="en-US" altLang="zh-CN" sz="1400" dirty="0">
                <a:solidFill>
                  <a:srgbClr val="000000"/>
                </a:solidFill>
                <a:latin typeface="Î¢ÈíÑÅºÚa.—µ."/>
                <a:ea typeface="微软雅黑" panose="020B0503020204020204" pitchFamily="34" charset="-122"/>
              </a:rPr>
              <a:t>4. </a:t>
            </a:r>
            <a:r>
              <a:rPr lang="zh-CN" altLang="en-US" sz="1400" dirty="0">
                <a:solidFill>
                  <a:srgbClr val="000000"/>
                </a:solidFill>
                <a:latin typeface="微软雅黑" panose="020B0503020204020204" pitchFamily="34" charset="-122"/>
                <a:ea typeface="微软雅黑" panose="020B0503020204020204" pitchFamily="34" charset="-122"/>
              </a:rPr>
              <a:t>项目过程中，业务人员与开发人员必须</a:t>
            </a:r>
            <a:r>
              <a:rPr lang="zh-CN" altLang="en-US" sz="1400" dirty="0">
                <a:solidFill>
                  <a:srgbClr val="FF0000"/>
                </a:solidFill>
                <a:latin typeface="微软雅黑" panose="020B0503020204020204" pitchFamily="34" charset="-122"/>
                <a:ea typeface="微软雅黑" panose="020B0503020204020204" pitchFamily="34" charset="-122"/>
              </a:rPr>
              <a:t>在一起工作</a:t>
            </a:r>
            <a:r>
              <a:rPr lang="zh-CN" altLang="en-US" sz="1400" dirty="0">
                <a:solidFill>
                  <a:srgbClr val="000000"/>
                </a:solidFill>
                <a:latin typeface="微软雅黑" panose="020B0503020204020204" pitchFamily="34" charset="-122"/>
                <a:ea typeface="微软雅黑" panose="020B0503020204020204" pitchFamily="34" charset="-122"/>
              </a:rPr>
              <a:t>。</a:t>
            </a:r>
          </a:p>
          <a:p>
            <a:r>
              <a:rPr lang="en-US" altLang="zh-CN" sz="1400" dirty="0">
                <a:solidFill>
                  <a:srgbClr val="000000"/>
                </a:solidFill>
                <a:latin typeface="Î¢ÈíÑÅºÚa.—µ."/>
                <a:ea typeface="微软雅黑" panose="020B0503020204020204" pitchFamily="34" charset="-122"/>
              </a:rPr>
              <a:t>5. </a:t>
            </a:r>
            <a:r>
              <a:rPr lang="zh-CN" altLang="en-US" sz="1400" dirty="0">
                <a:solidFill>
                  <a:srgbClr val="000000"/>
                </a:solidFill>
                <a:latin typeface="微软雅黑" panose="020B0503020204020204" pitchFamily="34" charset="-122"/>
                <a:ea typeface="微软雅黑" panose="020B0503020204020204" pitchFamily="34" charset="-122"/>
              </a:rPr>
              <a:t>要善于</a:t>
            </a:r>
            <a:r>
              <a:rPr lang="zh-CN" altLang="en-US" sz="1400" dirty="0">
                <a:solidFill>
                  <a:srgbClr val="FF0000"/>
                </a:solidFill>
                <a:latin typeface="微软雅黑" panose="020B0503020204020204" pitchFamily="34" charset="-122"/>
                <a:ea typeface="微软雅黑" panose="020B0503020204020204" pitchFamily="34" charset="-122"/>
              </a:rPr>
              <a:t>激励项目人员</a:t>
            </a:r>
            <a:r>
              <a:rPr lang="zh-CN" altLang="en-US" sz="1400" dirty="0">
                <a:solidFill>
                  <a:srgbClr val="000000"/>
                </a:solidFill>
                <a:latin typeface="微软雅黑" panose="020B0503020204020204" pitchFamily="34" charset="-122"/>
                <a:ea typeface="微软雅黑" panose="020B0503020204020204" pitchFamily="34" charset="-122"/>
              </a:rPr>
              <a:t>，给他们以所需要的</a:t>
            </a:r>
            <a:r>
              <a:rPr lang="zh-CN" altLang="en-US" sz="1400" dirty="0">
                <a:solidFill>
                  <a:srgbClr val="FF0000"/>
                </a:solidFill>
                <a:latin typeface="微软雅黑" panose="020B0503020204020204" pitchFamily="34" charset="-122"/>
                <a:ea typeface="微软雅黑" panose="020B0503020204020204" pitchFamily="34" charset="-122"/>
              </a:rPr>
              <a:t>环境和支持</a:t>
            </a:r>
            <a:r>
              <a:rPr lang="zh-CN" altLang="en-US" sz="1400" dirty="0">
                <a:solidFill>
                  <a:srgbClr val="000000"/>
                </a:solidFill>
                <a:latin typeface="微软雅黑" panose="020B0503020204020204" pitchFamily="34" charset="-122"/>
                <a:ea typeface="微软雅黑" panose="020B0503020204020204" pitchFamily="34" charset="-122"/>
              </a:rPr>
              <a:t>，并</a:t>
            </a:r>
            <a:r>
              <a:rPr lang="zh-CN" altLang="en-US" sz="1400" dirty="0">
                <a:solidFill>
                  <a:srgbClr val="FF0000"/>
                </a:solidFill>
                <a:latin typeface="微软雅黑" panose="020B0503020204020204" pitchFamily="34" charset="-122"/>
                <a:ea typeface="微软雅黑" panose="020B0503020204020204" pitchFamily="34" charset="-122"/>
              </a:rPr>
              <a:t>相信他们</a:t>
            </a:r>
            <a:r>
              <a:rPr lang="zh-CN" altLang="en-US" sz="1400" dirty="0">
                <a:solidFill>
                  <a:srgbClr val="000000"/>
                </a:solidFill>
                <a:latin typeface="微软雅黑" panose="020B0503020204020204" pitchFamily="34" charset="-122"/>
                <a:ea typeface="微软雅黑" panose="020B0503020204020204" pitchFamily="34" charset="-122"/>
              </a:rPr>
              <a:t>能</a:t>
            </a:r>
          </a:p>
          <a:p>
            <a:r>
              <a:rPr lang="zh-CN" altLang="en-US" sz="1400" dirty="0">
                <a:solidFill>
                  <a:srgbClr val="000000"/>
                </a:solidFill>
                <a:latin typeface="微软雅黑" panose="020B0503020204020204" pitchFamily="34" charset="-122"/>
                <a:ea typeface="微软雅黑" panose="020B0503020204020204" pitchFamily="34" charset="-122"/>
              </a:rPr>
              <a:t>够完成任务。</a:t>
            </a:r>
          </a:p>
          <a:p>
            <a:r>
              <a:rPr lang="en-US" altLang="zh-CN" sz="1400" dirty="0">
                <a:solidFill>
                  <a:srgbClr val="000000"/>
                </a:solidFill>
                <a:latin typeface="Î¢ÈíÑÅºÚa.—µ."/>
                <a:ea typeface="微软雅黑" panose="020B0503020204020204" pitchFamily="34" charset="-122"/>
              </a:rPr>
              <a:t>6. </a:t>
            </a:r>
            <a:r>
              <a:rPr lang="zh-CN" altLang="en-US" sz="1400" dirty="0">
                <a:solidFill>
                  <a:srgbClr val="000000"/>
                </a:solidFill>
                <a:latin typeface="微软雅黑" panose="020B0503020204020204" pitchFamily="34" charset="-122"/>
                <a:ea typeface="微软雅黑" panose="020B0503020204020204" pitchFamily="34" charset="-122"/>
              </a:rPr>
              <a:t>无论是团队内还是团队间，最有效的沟通方法是</a:t>
            </a:r>
            <a:r>
              <a:rPr lang="zh-CN" altLang="en-US" sz="1400" dirty="0">
                <a:solidFill>
                  <a:srgbClr val="FF0000"/>
                </a:solidFill>
                <a:latin typeface="微软雅黑" panose="020B0503020204020204" pitchFamily="34" charset="-122"/>
                <a:ea typeface="微软雅黑" panose="020B0503020204020204" pitchFamily="34" charset="-122"/>
              </a:rPr>
              <a:t>面对面的交谈</a:t>
            </a:r>
            <a:r>
              <a:rPr lang="zh-CN" altLang="en-US" sz="1400" dirty="0">
                <a:solidFill>
                  <a:srgbClr val="000000"/>
                </a:solidFill>
                <a:latin typeface="微软雅黑" panose="020B0503020204020204" pitchFamily="34" charset="-122"/>
                <a:ea typeface="微软雅黑" panose="020B0503020204020204" pitchFamily="34" charset="-122"/>
              </a:rPr>
              <a:t>。</a:t>
            </a:r>
          </a:p>
          <a:p>
            <a:r>
              <a:rPr lang="en-US" altLang="zh-CN" sz="1400" dirty="0">
                <a:solidFill>
                  <a:srgbClr val="000000"/>
                </a:solidFill>
                <a:latin typeface="Î¢ÈíÑÅºÚa.—µ."/>
                <a:ea typeface="微软雅黑" panose="020B0503020204020204" pitchFamily="34" charset="-122"/>
              </a:rPr>
              <a:t>7. </a:t>
            </a:r>
            <a:r>
              <a:rPr lang="zh-CN" altLang="en-US" sz="1400" dirty="0">
                <a:solidFill>
                  <a:srgbClr val="FF0000"/>
                </a:solidFill>
                <a:latin typeface="微软雅黑" panose="020B0503020204020204" pitchFamily="34" charset="-122"/>
                <a:ea typeface="微软雅黑" panose="020B0503020204020204" pitchFamily="34" charset="-122"/>
              </a:rPr>
              <a:t>可用的软件</a:t>
            </a:r>
            <a:r>
              <a:rPr lang="zh-CN" altLang="en-US" sz="1400" dirty="0">
                <a:solidFill>
                  <a:srgbClr val="000000"/>
                </a:solidFill>
                <a:latin typeface="微软雅黑" panose="020B0503020204020204" pitchFamily="34" charset="-122"/>
                <a:ea typeface="微软雅黑" panose="020B0503020204020204" pitchFamily="34" charset="-122"/>
              </a:rPr>
              <a:t>是衡量进度的主要指标。</a:t>
            </a:r>
          </a:p>
          <a:p>
            <a:r>
              <a:rPr lang="en-US" altLang="zh-CN" sz="1400" dirty="0">
                <a:solidFill>
                  <a:srgbClr val="000000"/>
                </a:solidFill>
                <a:latin typeface="Î¢ÈíÑÅºÚa.—µ."/>
                <a:ea typeface="微软雅黑" panose="020B0503020204020204" pitchFamily="34" charset="-122"/>
              </a:rPr>
              <a:t>8. </a:t>
            </a:r>
            <a:r>
              <a:rPr lang="zh-CN" altLang="en-US" sz="1400" dirty="0">
                <a:solidFill>
                  <a:srgbClr val="000000"/>
                </a:solidFill>
                <a:latin typeface="微软雅黑" panose="020B0503020204020204" pitchFamily="34" charset="-122"/>
                <a:ea typeface="微软雅黑" panose="020B0503020204020204" pitchFamily="34" charset="-122"/>
              </a:rPr>
              <a:t>敏捷过程提倡可持续的开发。项目方、开发人员和用户应该能够保持</a:t>
            </a:r>
          </a:p>
          <a:p>
            <a:r>
              <a:rPr lang="zh-CN" altLang="en-US" sz="1400" dirty="0">
                <a:solidFill>
                  <a:srgbClr val="FF0000"/>
                </a:solidFill>
                <a:latin typeface="微软雅黑" panose="020B0503020204020204" pitchFamily="34" charset="-122"/>
                <a:ea typeface="微软雅黑" panose="020B0503020204020204" pitchFamily="34" charset="-122"/>
              </a:rPr>
              <a:t>恒久稳定的进展</a:t>
            </a:r>
            <a:r>
              <a:rPr lang="zh-CN" altLang="en-US" sz="1400" dirty="0">
                <a:solidFill>
                  <a:srgbClr val="000000"/>
                </a:solidFill>
                <a:latin typeface="微软雅黑" panose="020B0503020204020204" pitchFamily="34" charset="-122"/>
                <a:ea typeface="微软雅黑" panose="020B0503020204020204" pitchFamily="34" charset="-122"/>
              </a:rPr>
              <a:t>速度。</a:t>
            </a:r>
          </a:p>
          <a:p>
            <a:r>
              <a:rPr lang="en-US" altLang="zh-CN" sz="1400" dirty="0">
                <a:solidFill>
                  <a:srgbClr val="000000"/>
                </a:solidFill>
                <a:latin typeface="Î¢ÈíÑÅºÚa.—µ."/>
                <a:ea typeface="微软雅黑" panose="020B0503020204020204" pitchFamily="34" charset="-122"/>
              </a:rPr>
              <a:t>9. </a:t>
            </a:r>
            <a:r>
              <a:rPr lang="zh-CN" altLang="en-US" sz="1400" dirty="0">
                <a:solidFill>
                  <a:srgbClr val="000000"/>
                </a:solidFill>
                <a:latin typeface="微软雅黑" panose="020B0503020204020204" pitchFamily="34" charset="-122"/>
                <a:ea typeface="微软雅黑" panose="020B0503020204020204" pitchFamily="34" charset="-122"/>
              </a:rPr>
              <a:t>对</a:t>
            </a:r>
            <a:r>
              <a:rPr lang="zh-CN" altLang="en-US" sz="1400" dirty="0">
                <a:solidFill>
                  <a:srgbClr val="FF0000"/>
                </a:solidFill>
                <a:latin typeface="微软雅黑" panose="020B0503020204020204" pitchFamily="34" charset="-122"/>
                <a:ea typeface="微软雅黑" panose="020B0503020204020204" pitchFamily="34" charset="-122"/>
              </a:rPr>
              <a:t>技术的精益求精</a:t>
            </a:r>
            <a:r>
              <a:rPr lang="zh-CN" altLang="en-US" sz="1400" dirty="0">
                <a:solidFill>
                  <a:srgbClr val="000000"/>
                </a:solidFill>
                <a:latin typeface="微软雅黑" panose="020B0503020204020204" pitchFamily="34" charset="-122"/>
                <a:ea typeface="微软雅黑" panose="020B0503020204020204" pitchFamily="34" charset="-122"/>
              </a:rPr>
              <a:t>以及对</a:t>
            </a:r>
            <a:r>
              <a:rPr lang="zh-CN" altLang="en-US" sz="1400" dirty="0">
                <a:solidFill>
                  <a:srgbClr val="FF0000"/>
                </a:solidFill>
                <a:latin typeface="微软雅黑" panose="020B0503020204020204" pitchFamily="34" charset="-122"/>
                <a:ea typeface="微软雅黑" panose="020B0503020204020204" pitchFamily="34" charset="-122"/>
              </a:rPr>
              <a:t>设计的不断完善</a:t>
            </a:r>
            <a:r>
              <a:rPr lang="zh-CN" altLang="en-US" sz="1400" dirty="0">
                <a:solidFill>
                  <a:srgbClr val="000000"/>
                </a:solidFill>
                <a:latin typeface="微软雅黑" panose="020B0503020204020204" pitchFamily="34" charset="-122"/>
                <a:ea typeface="微软雅黑" panose="020B0503020204020204" pitchFamily="34" charset="-122"/>
              </a:rPr>
              <a:t>将提升敏捷性。</a:t>
            </a:r>
          </a:p>
          <a:p>
            <a:r>
              <a:rPr lang="en-US" altLang="zh-CN" sz="1400" dirty="0">
                <a:solidFill>
                  <a:srgbClr val="000000"/>
                </a:solidFill>
                <a:latin typeface="Î¢ÈíÑÅºÚa.—µ."/>
                <a:ea typeface="微软雅黑" panose="020B0503020204020204" pitchFamily="34" charset="-122"/>
              </a:rPr>
              <a:t>10. </a:t>
            </a:r>
            <a:r>
              <a:rPr lang="zh-CN" altLang="en-US" sz="1400" dirty="0">
                <a:solidFill>
                  <a:srgbClr val="000000"/>
                </a:solidFill>
                <a:latin typeface="微软雅黑" panose="020B0503020204020204" pitchFamily="34" charset="-122"/>
                <a:ea typeface="微软雅黑" panose="020B0503020204020204" pitchFamily="34" charset="-122"/>
              </a:rPr>
              <a:t>要做到</a:t>
            </a:r>
            <a:r>
              <a:rPr lang="zh-CN" altLang="en-US" sz="1400" dirty="0">
                <a:solidFill>
                  <a:srgbClr val="FF0000"/>
                </a:solidFill>
                <a:latin typeface="微软雅黑" panose="020B0503020204020204" pitchFamily="34" charset="-122"/>
                <a:ea typeface="微软雅黑" panose="020B0503020204020204" pitchFamily="34" charset="-122"/>
              </a:rPr>
              <a:t>简洁</a:t>
            </a:r>
            <a:r>
              <a:rPr lang="zh-CN" altLang="en-US" sz="1400" dirty="0">
                <a:solidFill>
                  <a:srgbClr val="000000"/>
                </a:solidFill>
                <a:latin typeface="微软雅黑" panose="020B0503020204020204" pitchFamily="34" charset="-122"/>
                <a:ea typeface="微软雅黑" panose="020B0503020204020204" pitchFamily="34" charset="-122"/>
              </a:rPr>
              <a:t>，即尽最大可能</a:t>
            </a:r>
            <a:r>
              <a:rPr lang="zh-CN" altLang="en-US" sz="1400" dirty="0">
                <a:solidFill>
                  <a:srgbClr val="FF0000"/>
                </a:solidFill>
                <a:latin typeface="微软雅黑" panose="020B0503020204020204" pitchFamily="34" charset="-122"/>
                <a:ea typeface="微软雅黑" panose="020B0503020204020204" pitchFamily="34" charset="-122"/>
              </a:rPr>
              <a:t>减少不必要的工作</a:t>
            </a:r>
            <a:r>
              <a:rPr lang="zh-CN" altLang="en-US" sz="1400" dirty="0">
                <a:solidFill>
                  <a:srgbClr val="000000"/>
                </a:solidFill>
                <a:latin typeface="微软雅黑" panose="020B0503020204020204" pitchFamily="34" charset="-122"/>
                <a:ea typeface="微软雅黑" panose="020B0503020204020204" pitchFamily="34" charset="-122"/>
              </a:rPr>
              <a:t>。这是一门艺术。</a:t>
            </a:r>
          </a:p>
          <a:p>
            <a:r>
              <a:rPr lang="en-US" altLang="zh-CN" sz="1400" dirty="0">
                <a:solidFill>
                  <a:srgbClr val="000000"/>
                </a:solidFill>
                <a:latin typeface="Î¢ÈíÑÅºÚa.—µ."/>
                <a:ea typeface="微软雅黑" panose="020B0503020204020204" pitchFamily="34" charset="-122"/>
              </a:rPr>
              <a:t>11. </a:t>
            </a:r>
            <a:r>
              <a:rPr lang="zh-CN" altLang="en-US" sz="1400" dirty="0">
                <a:solidFill>
                  <a:srgbClr val="000000"/>
                </a:solidFill>
                <a:latin typeface="微软雅黑" panose="020B0503020204020204" pitchFamily="34" charset="-122"/>
                <a:ea typeface="微软雅黑" panose="020B0503020204020204" pitchFamily="34" charset="-122"/>
              </a:rPr>
              <a:t>最佳的架构、需求和设计出自于</a:t>
            </a:r>
            <a:r>
              <a:rPr lang="zh-CN" altLang="en-US" sz="1400" dirty="0">
                <a:solidFill>
                  <a:srgbClr val="FF0000"/>
                </a:solidFill>
                <a:latin typeface="微软雅黑" panose="020B0503020204020204" pitchFamily="34" charset="-122"/>
                <a:ea typeface="微软雅黑" panose="020B0503020204020204" pitchFamily="34" charset="-122"/>
              </a:rPr>
              <a:t>自组织的团队</a:t>
            </a:r>
            <a:r>
              <a:rPr lang="zh-CN" altLang="en-US" sz="1400" dirty="0">
                <a:solidFill>
                  <a:srgbClr val="000000"/>
                </a:solidFill>
                <a:latin typeface="微软雅黑" panose="020B0503020204020204" pitchFamily="34" charset="-122"/>
                <a:ea typeface="微软雅黑" panose="020B0503020204020204" pitchFamily="34" charset="-122"/>
              </a:rPr>
              <a:t>。</a:t>
            </a:r>
          </a:p>
          <a:p>
            <a:r>
              <a:rPr lang="en-US" altLang="zh-CN" sz="1400" dirty="0">
                <a:solidFill>
                  <a:srgbClr val="000000"/>
                </a:solidFill>
                <a:latin typeface="Î¢ÈíÑÅºÚa.—µ."/>
                <a:ea typeface="微软雅黑" panose="020B0503020204020204" pitchFamily="34" charset="-122"/>
              </a:rPr>
              <a:t>12. </a:t>
            </a:r>
            <a:r>
              <a:rPr lang="zh-CN" altLang="en-US" sz="1400" dirty="0">
                <a:solidFill>
                  <a:srgbClr val="000000"/>
                </a:solidFill>
                <a:latin typeface="微软雅黑" panose="020B0503020204020204" pitchFamily="34" charset="-122"/>
                <a:ea typeface="微软雅黑" panose="020B0503020204020204" pitchFamily="34" charset="-122"/>
              </a:rPr>
              <a:t>团队要</a:t>
            </a:r>
            <a:r>
              <a:rPr lang="zh-CN" altLang="en-US" sz="1400" dirty="0">
                <a:solidFill>
                  <a:srgbClr val="FF0000"/>
                </a:solidFill>
                <a:latin typeface="微软雅黑" panose="020B0503020204020204" pitchFamily="34" charset="-122"/>
                <a:ea typeface="微软雅黑" panose="020B0503020204020204" pitchFamily="34" charset="-122"/>
              </a:rPr>
              <a:t>定期反省</a:t>
            </a:r>
            <a:r>
              <a:rPr lang="zh-CN" altLang="en-US" sz="1400" dirty="0">
                <a:solidFill>
                  <a:srgbClr val="000000"/>
                </a:solidFill>
                <a:latin typeface="微软雅黑" panose="020B0503020204020204" pitchFamily="34" charset="-122"/>
                <a:ea typeface="微软雅黑" panose="020B0503020204020204" pitchFamily="34" charset="-122"/>
              </a:rPr>
              <a:t>如何能够做到更有效，并</a:t>
            </a:r>
            <a:r>
              <a:rPr lang="zh-CN" altLang="en-US" sz="1400" dirty="0">
                <a:solidFill>
                  <a:srgbClr val="FF0000"/>
                </a:solidFill>
                <a:latin typeface="微软雅黑" panose="020B0503020204020204" pitchFamily="34" charset="-122"/>
                <a:ea typeface="微软雅黑" panose="020B0503020204020204" pitchFamily="34" charset="-122"/>
              </a:rPr>
              <a:t>相应地调整</a:t>
            </a:r>
            <a:r>
              <a:rPr lang="zh-CN" altLang="en-US" sz="1400" dirty="0">
                <a:solidFill>
                  <a:srgbClr val="000000"/>
                </a:solidFill>
                <a:latin typeface="微软雅黑" panose="020B0503020204020204" pitchFamily="34" charset="-122"/>
                <a:ea typeface="微软雅黑" panose="020B0503020204020204" pitchFamily="34" charset="-122"/>
              </a:rPr>
              <a:t>团队的行为。</a:t>
            </a:r>
            <a:endParaRPr lang="zh-CN" altLang="en-US" sz="1400" dirty="0"/>
          </a:p>
        </p:txBody>
      </p:sp>
      <p:sp>
        <p:nvSpPr>
          <p:cNvPr id="6" name="矩形 5"/>
          <p:cNvSpPr/>
          <p:nvPr/>
        </p:nvSpPr>
        <p:spPr>
          <a:xfrm>
            <a:off x="3563888" y="627534"/>
            <a:ext cx="1723549" cy="461665"/>
          </a:xfrm>
          <a:prstGeom prst="rect">
            <a:avLst/>
          </a:prstGeom>
        </p:spPr>
        <p:txBody>
          <a:bodyPr wrap="none">
            <a:spAutoFit/>
          </a:bodyPr>
          <a:lstStyle/>
          <a:p>
            <a:pPr>
              <a:lnSpc>
                <a:spcPct val="120000"/>
              </a:lnSpc>
            </a:pPr>
            <a:r>
              <a:rPr lang="zh-CN" altLang="en-US" sz="2000" b="1" dirty="0" smtClean="0">
                <a:solidFill>
                  <a:schemeClr val="tx1">
                    <a:lumMod val="75000"/>
                    <a:lumOff val="25000"/>
                  </a:schemeClr>
                </a:solidFill>
              </a:rPr>
              <a:t>敏捷十二原则</a:t>
            </a:r>
            <a:endParaRPr lang="zh-CN" altLang="en-US" sz="2000" b="1" dirty="0">
              <a:solidFill>
                <a:schemeClr val="tx1">
                  <a:lumMod val="75000"/>
                  <a:lumOff val="25000"/>
                </a:schemeClr>
              </a:solidFill>
            </a:endParaRPr>
          </a:p>
        </p:txBody>
      </p:sp>
    </p:spTree>
    <p:extLst>
      <p:ext uri="{BB962C8B-B14F-4D97-AF65-F5344CB8AC3E}">
        <p14:creationId xmlns:p14="http://schemas.microsoft.com/office/powerpoint/2010/main" val="29081376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 name="TextBox 67"/>
          <p:cNvSpPr txBox="1"/>
          <p:nvPr/>
        </p:nvSpPr>
        <p:spPr>
          <a:xfrm>
            <a:off x="313069" y="58298"/>
            <a:ext cx="346684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用户故事</a:t>
            </a:r>
            <a:r>
              <a:rPr lang="en-US" altLang="zh-CN" sz="2000" b="1" dirty="0" smtClean="0">
                <a:solidFill>
                  <a:schemeClr val="tx1">
                    <a:lumMod val="75000"/>
                    <a:lumOff val="25000"/>
                  </a:schemeClr>
                </a:solidFill>
              </a:rPr>
              <a:t>--INVEST</a:t>
            </a:r>
            <a:r>
              <a:rPr lang="zh-CN" altLang="en-US" sz="2000" b="1" dirty="0" smtClean="0">
                <a:solidFill>
                  <a:schemeClr val="tx1">
                    <a:lumMod val="75000"/>
                    <a:lumOff val="25000"/>
                  </a:schemeClr>
                </a:solidFill>
              </a:rPr>
              <a:t>原则</a:t>
            </a:r>
          </a:p>
        </p:txBody>
      </p:sp>
      <p:sp>
        <p:nvSpPr>
          <p:cNvPr id="3" name="矩形 2"/>
          <p:cNvSpPr/>
          <p:nvPr/>
        </p:nvSpPr>
        <p:spPr>
          <a:xfrm>
            <a:off x="827584" y="657053"/>
            <a:ext cx="1472006" cy="584775"/>
          </a:xfrm>
          <a:prstGeom prst="rect">
            <a:avLst/>
          </a:prstGeom>
        </p:spPr>
        <p:txBody>
          <a:bodyPr wrap="square">
            <a:spAutoFit/>
          </a:bodyPr>
          <a:lstStyle/>
          <a:p>
            <a:pPr fontAlgn="base"/>
            <a:r>
              <a:rPr lang="en-US" altLang="zh-CN" sz="1600" dirty="0" smtClean="0"/>
              <a:t>Independent</a:t>
            </a:r>
          </a:p>
          <a:p>
            <a:pPr fontAlgn="base"/>
            <a:r>
              <a:rPr lang="zh-CN" altLang="en-US" sz="1600" dirty="0" smtClean="0"/>
              <a:t>独立性</a:t>
            </a:r>
            <a:endParaRPr lang="en-US" altLang="zh-CN" sz="1600" dirty="0" smtClean="0"/>
          </a:p>
        </p:txBody>
      </p:sp>
      <p:sp>
        <p:nvSpPr>
          <p:cNvPr id="2" name="矩形 1"/>
          <p:cNvSpPr/>
          <p:nvPr/>
        </p:nvSpPr>
        <p:spPr>
          <a:xfrm>
            <a:off x="2339304" y="647875"/>
            <a:ext cx="6048672" cy="523220"/>
          </a:xfrm>
          <a:prstGeom prst="rect">
            <a:avLst/>
          </a:prstGeom>
        </p:spPr>
        <p:txBody>
          <a:bodyPr wrap="square">
            <a:spAutoFit/>
          </a:bodyPr>
          <a:lstStyle/>
          <a:p>
            <a:pPr fontAlgn="base"/>
            <a:r>
              <a:rPr lang="zh-CN" altLang="en-US" sz="1400" dirty="0" smtClean="0"/>
              <a:t>用户故事</a:t>
            </a:r>
            <a:r>
              <a:rPr lang="zh-CN" altLang="en-US" sz="1400" dirty="0" smtClean="0">
                <a:solidFill>
                  <a:srgbClr val="FF0000"/>
                </a:solidFill>
              </a:rPr>
              <a:t>尽量独立</a:t>
            </a:r>
            <a:r>
              <a:rPr lang="zh-CN" altLang="en-US" sz="1400" dirty="0" smtClean="0"/>
              <a:t>。存在依赖会使制定</a:t>
            </a:r>
            <a:r>
              <a:rPr lang="zh-CN" altLang="en-US" sz="1400" dirty="0"/>
              <a:t>计划，确定优先级，工作量估算都变得很困难</a:t>
            </a:r>
            <a:r>
              <a:rPr lang="zh-CN" altLang="en-US" sz="1400" dirty="0" smtClean="0"/>
              <a:t>。可以</a:t>
            </a:r>
            <a:r>
              <a:rPr lang="zh-CN" altLang="en-US" sz="1400" dirty="0"/>
              <a:t>通过</a:t>
            </a:r>
            <a:r>
              <a:rPr lang="zh-CN" altLang="en-US" sz="1400" dirty="0" smtClean="0"/>
              <a:t>组合和分解</a:t>
            </a:r>
            <a:r>
              <a:rPr lang="zh-CN" altLang="en-US" sz="1400" dirty="0"/>
              <a:t>用户故事来减少依赖性。</a:t>
            </a:r>
          </a:p>
        </p:txBody>
      </p:sp>
      <p:sp>
        <p:nvSpPr>
          <p:cNvPr id="4" name="矩形 3"/>
          <p:cNvSpPr/>
          <p:nvPr/>
        </p:nvSpPr>
        <p:spPr>
          <a:xfrm>
            <a:off x="786003" y="1323411"/>
            <a:ext cx="1338828" cy="584775"/>
          </a:xfrm>
          <a:prstGeom prst="rect">
            <a:avLst/>
          </a:prstGeom>
        </p:spPr>
        <p:txBody>
          <a:bodyPr wrap="none">
            <a:spAutoFit/>
          </a:bodyPr>
          <a:lstStyle/>
          <a:p>
            <a:r>
              <a:rPr lang="en-US" altLang="zh-CN" sz="1600" dirty="0"/>
              <a:t>Negotiable </a:t>
            </a:r>
            <a:endParaRPr lang="en-US" altLang="zh-CN" sz="1600" dirty="0" smtClean="0"/>
          </a:p>
          <a:p>
            <a:r>
              <a:rPr lang="zh-CN" altLang="en-US" sz="1600" dirty="0" smtClean="0"/>
              <a:t>可</a:t>
            </a:r>
            <a:r>
              <a:rPr lang="zh-CN" altLang="en-US" sz="1600" dirty="0"/>
              <a:t>协商性</a:t>
            </a:r>
          </a:p>
        </p:txBody>
      </p:sp>
      <p:sp>
        <p:nvSpPr>
          <p:cNvPr id="5" name="矩形 4"/>
          <p:cNvSpPr/>
          <p:nvPr/>
        </p:nvSpPr>
        <p:spPr>
          <a:xfrm>
            <a:off x="2299590" y="1294629"/>
            <a:ext cx="6102422" cy="738664"/>
          </a:xfrm>
          <a:prstGeom prst="rect">
            <a:avLst/>
          </a:prstGeom>
        </p:spPr>
        <p:txBody>
          <a:bodyPr wrap="square">
            <a:spAutoFit/>
          </a:bodyPr>
          <a:lstStyle/>
          <a:p>
            <a:pPr fontAlgn="base"/>
            <a:r>
              <a:rPr lang="zh-CN" altLang="en-US" sz="1400" dirty="0" smtClean="0"/>
              <a:t>用户</a:t>
            </a:r>
            <a:r>
              <a:rPr lang="zh-CN" altLang="en-US" sz="1400" dirty="0"/>
              <a:t>故事的内容要是</a:t>
            </a:r>
            <a:r>
              <a:rPr lang="zh-CN" altLang="en-US" sz="1400" dirty="0">
                <a:solidFill>
                  <a:srgbClr val="FF0000"/>
                </a:solidFill>
              </a:rPr>
              <a:t>可以协商的</a:t>
            </a:r>
            <a:r>
              <a:rPr lang="zh-CN" altLang="en-US" sz="1400" dirty="0" smtClean="0"/>
              <a:t>，它不是</a:t>
            </a:r>
            <a:r>
              <a:rPr lang="zh-CN" altLang="en-US" sz="1400" dirty="0"/>
              <a:t>合同</a:t>
            </a:r>
            <a:r>
              <a:rPr lang="zh-CN" altLang="en-US" sz="1400" dirty="0" smtClean="0"/>
              <a:t>。用户</a:t>
            </a:r>
            <a:r>
              <a:rPr lang="zh-CN" altLang="en-US" sz="1400" dirty="0"/>
              <a:t>故事卡片上</a:t>
            </a:r>
            <a:r>
              <a:rPr lang="zh-CN" altLang="en-US" sz="1400" dirty="0" smtClean="0"/>
              <a:t>只是一个</a:t>
            </a:r>
            <a:r>
              <a:rPr lang="zh-CN" altLang="en-US" sz="1400" dirty="0"/>
              <a:t>简短的描述，不包括太多的</a:t>
            </a:r>
            <a:r>
              <a:rPr lang="zh-CN" altLang="en-US" sz="1400" dirty="0" smtClean="0"/>
              <a:t>细节，具体</a:t>
            </a:r>
            <a:r>
              <a:rPr lang="zh-CN" altLang="en-US" sz="1400" dirty="0"/>
              <a:t>的细节在沟通阶段产出</a:t>
            </a:r>
            <a:r>
              <a:rPr lang="zh-CN" altLang="en-US" sz="1400" dirty="0" smtClean="0"/>
              <a:t>。带有</a:t>
            </a:r>
            <a:r>
              <a:rPr lang="zh-CN" altLang="en-US" sz="1400" dirty="0"/>
              <a:t>了太多的细节</a:t>
            </a:r>
            <a:r>
              <a:rPr lang="zh-CN" altLang="en-US" sz="1400" dirty="0" smtClean="0"/>
              <a:t>，会限制和</a:t>
            </a:r>
            <a:r>
              <a:rPr lang="zh-CN" altLang="en-US" sz="1400" dirty="0"/>
              <a:t>用户的沟通。</a:t>
            </a:r>
          </a:p>
        </p:txBody>
      </p:sp>
      <p:sp>
        <p:nvSpPr>
          <p:cNvPr id="6" name="矩形 5"/>
          <p:cNvSpPr/>
          <p:nvPr/>
        </p:nvSpPr>
        <p:spPr>
          <a:xfrm>
            <a:off x="823460" y="2095028"/>
            <a:ext cx="1080873" cy="584775"/>
          </a:xfrm>
          <a:prstGeom prst="rect">
            <a:avLst/>
          </a:prstGeom>
        </p:spPr>
        <p:txBody>
          <a:bodyPr wrap="none">
            <a:spAutoFit/>
          </a:bodyPr>
          <a:lstStyle/>
          <a:p>
            <a:r>
              <a:rPr lang="en-US" altLang="zh-CN" sz="1600" dirty="0"/>
              <a:t>Valuable </a:t>
            </a:r>
            <a:endParaRPr lang="en-US" altLang="zh-CN" sz="1600" dirty="0" smtClean="0"/>
          </a:p>
          <a:p>
            <a:r>
              <a:rPr lang="zh-CN" altLang="en-US" sz="1600" dirty="0" smtClean="0"/>
              <a:t>有价值</a:t>
            </a:r>
            <a:endParaRPr lang="zh-CN" altLang="en-US" sz="1600" dirty="0"/>
          </a:p>
        </p:txBody>
      </p:sp>
      <p:sp>
        <p:nvSpPr>
          <p:cNvPr id="7" name="矩形 6"/>
          <p:cNvSpPr/>
          <p:nvPr/>
        </p:nvSpPr>
        <p:spPr>
          <a:xfrm>
            <a:off x="2268230" y="2142054"/>
            <a:ext cx="6102423" cy="523220"/>
          </a:xfrm>
          <a:prstGeom prst="rect">
            <a:avLst/>
          </a:prstGeom>
        </p:spPr>
        <p:txBody>
          <a:bodyPr wrap="square">
            <a:spAutoFit/>
          </a:bodyPr>
          <a:lstStyle/>
          <a:p>
            <a:pPr fontAlgn="base"/>
            <a:r>
              <a:rPr lang="zh-CN" altLang="en-US" sz="1400" dirty="0"/>
              <a:t>每个故事必须对客户</a:t>
            </a:r>
            <a:r>
              <a:rPr lang="zh-CN" altLang="en-US" sz="1400" dirty="0">
                <a:solidFill>
                  <a:srgbClr val="FF0000"/>
                </a:solidFill>
              </a:rPr>
              <a:t>具有</a:t>
            </a:r>
            <a:r>
              <a:rPr lang="zh-CN" altLang="en-US" sz="1400" dirty="0" smtClean="0">
                <a:solidFill>
                  <a:srgbClr val="FF0000"/>
                </a:solidFill>
              </a:rPr>
              <a:t>价值</a:t>
            </a:r>
            <a:r>
              <a:rPr lang="zh-CN" altLang="en-US" sz="1400" dirty="0" smtClean="0"/>
              <a:t>。</a:t>
            </a:r>
            <a:r>
              <a:rPr lang="zh-CN" altLang="en-US" sz="1400" dirty="0"/>
              <a:t>一</a:t>
            </a:r>
            <a:r>
              <a:rPr lang="zh-CN" altLang="en-US" sz="1400" dirty="0" smtClean="0"/>
              <a:t>个好</a:t>
            </a:r>
            <a:r>
              <a:rPr lang="zh-CN" altLang="en-US" sz="1400" dirty="0"/>
              <a:t>方法是让客户来写下它们</a:t>
            </a:r>
            <a:r>
              <a:rPr lang="zh-CN" altLang="en-US" sz="1400" dirty="0" smtClean="0"/>
              <a:t>。告诉客户这不是</a:t>
            </a:r>
            <a:r>
              <a:rPr lang="zh-CN" altLang="en-US" sz="1400" dirty="0"/>
              <a:t>一个契约</a:t>
            </a:r>
            <a:r>
              <a:rPr lang="zh-CN" altLang="en-US" sz="1400" dirty="0" smtClean="0"/>
              <a:t>而是可以协商的，</a:t>
            </a:r>
            <a:r>
              <a:rPr lang="zh-CN" altLang="en-US" sz="1400" dirty="0"/>
              <a:t>他们将非常乐意写下故事。</a:t>
            </a:r>
          </a:p>
        </p:txBody>
      </p:sp>
      <p:sp>
        <p:nvSpPr>
          <p:cNvPr id="8" name="矩形 7"/>
          <p:cNvSpPr/>
          <p:nvPr/>
        </p:nvSpPr>
        <p:spPr>
          <a:xfrm>
            <a:off x="786003" y="2866646"/>
            <a:ext cx="1210588" cy="584775"/>
          </a:xfrm>
          <a:prstGeom prst="rect">
            <a:avLst/>
          </a:prstGeom>
        </p:spPr>
        <p:txBody>
          <a:bodyPr wrap="none">
            <a:spAutoFit/>
          </a:bodyPr>
          <a:lstStyle/>
          <a:p>
            <a:r>
              <a:rPr lang="en-US" altLang="zh-CN" sz="1600" dirty="0" smtClean="0"/>
              <a:t>Estimable</a:t>
            </a:r>
          </a:p>
          <a:p>
            <a:r>
              <a:rPr lang="zh-CN" altLang="en-US" sz="1600" dirty="0" smtClean="0"/>
              <a:t>可以</a:t>
            </a:r>
            <a:r>
              <a:rPr lang="zh-CN" altLang="en-US" sz="1600" dirty="0"/>
              <a:t>估算性</a:t>
            </a:r>
          </a:p>
        </p:txBody>
      </p:sp>
      <p:sp>
        <p:nvSpPr>
          <p:cNvPr id="9" name="矩形 8"/>
          <p:cNvSpPr/>
          <p:nvPr/>
        </p:nvSpPr>
        <p:spPr>
          <a:xfrm>
            <a:off x="2266892" y="2857792"/>
            <a:ext cx="6047861" cy="523220"/>
          </a:xfrm>
          <a:prstGeom prst="rect">
            <a:avLst/>
          </a:prstGeom>
        </p:spPr>
        <p:txBody>
          <a:bodyPr wrap="square">
            <a:spAutoFit/>
          </a:bodyPr>
          <a:lstStyle/>
          <a:p>
            <a:pPr fontAlgn="base"/>
            <a:r>
              <a:rPr lang="zh-CN" altLang="en-US" sz="1400" dirty="0" smtClean="0"/>
              <a:t>用户故事</a:t>
            </a:r>
            <a:r>
              <a:rPr lang="zh-CN" altLang="en-US" sz="1400" dirty="0" smtClean="0">
                <a:solidFill>
                  <a:srgbClr val="FF0000"/>
                </a:solidFill>
              </a:rPr>
              <a:t>可评估大小</a:t>
            </a:r>
            <a:r>
              <a:rPr lang="zh-CN" altLang="en-US" sz="1400" dirty="0" smtClean="0"/>
              <a:t>，以便</a:t>
            </a:r>
            <a:r>
              <a:rPr lang="zh-CN" altLang="en-US" sz="1400" dirty="0"/>
              <a:t>确定优先级，工作量，安排计划</a:t>
            </a:r>
            <a:r>
              <a:rPr lang="zh-CN" altLang="en-US" sz="1400" dirty="0" smtClean="0"/>
              <a:t>。难以评估的用户故事可能需要更多的探讨或是拆分；</a:t>
            </a:r>
            <a:endParaRPr lang="zh-CN" altLang="en-US" sz="1400" dirty="0"/>
          </a:p>
        </p:txBody>
      </p:sp>
      <p:sp>
        <p:nvSpPr>
          <p:cNvPr id="10" name="矩形 9"/>
          <p:cNvSpPr/>
          <p:nvPr/>
        </p:nvSpPr>
        <p:spPr>
          <a:xfrm>
            <a:off x="843586" y="3638263"/>
            <a:ext cx="718466" cy="584775"/>
          </a:xfrm>
          <a:prstGeom prst="rect">
            <a:avLst/>
          </a:prstGeom>
        </p:spPr>
        <p:txBody>
          <a:bodyPr wrap="none">
            <a:spAutoFit/>
          </a:bodyPr>
          <a:lstStyle/>
          <a:p>
            <a:r>
              <a:rPr lang="en-US" altLang="zh-CN" sz="1600" dirty="0" smtClean="0"/>
              <a:t>Small</a:t>
            </a:r>
          </a:p>
          <a:p>
            <a:r>
              <a:rPr lang="zh-CN" altLang="en-US" sz="1600" dirty="0" smtClean="0"/>
              <a:t>短小</a:t>
            </a:r>
            <a:endParaRPr lang="zh-CN" altLang="en-US" sz="1600" dirty="0"/>
          </a:p>
        </p:txBody>
      </p:sp>
      <p:sp>
        <p:nvSpPr>
          <p:cNvPr id="12" name="矩形 11"/>
          <p:cNvSpPr/>
          <p:nvPr/>
        </p:nvSpPr>
        <p:spPr>
          <a:xfrm>
            <a:off x="2270788" y="3634853"/>
            <a:ext cx="6160025" cy="523220"/>
          </a:xfrm>
          <a:prstGeom prst="rect">
            <a:avLst/>
          </a:prstGeom>
        </p:spPr>
        <p:txBody>
          <a:bodyPr wrap="square">
            <a:spAutoFit/>
          </a:bodyPr>
          <a:lstStyle/>
          <a:p>
            <a:pPr fontAlgn="base"/>
            <a:r>
              <a:rPr lang="zh-CN" altLang="en-US" sz="1400" dirty="0" smtClean="0"/>
              <a:t>好的故事要</a:t>
            </a:r>
            <a:r>
              <a:rPr lang="zh-CN" altLang="en-US" sz="1400" dirty="0">
                <a:solidFill>
                  <a:srgbClr val="FF0000"/>
                </a:solidFill>
              </a:rPr>
              <a:t>尽量短小</a:t>
            </a:r>
            <a:r>
              <a:rPr lang="zh-CN" altLang="en-US" sz="1400" dirty="0" smtClean="0"/>
              <a:t>，至少</a:t>
            </a:r>
            <a:r>
              <a:rPr lang="zh-CN" altLang="en-US" sz="1400" dirty="0"/>
              <a:t>要</a:t>
            </a:r>
            <a:r>
              <a:rPr lang="zh-CN" altLang="en-US" sz="1400" dirty="0" smtClean="0"/>
              <a:t>确保能在一</a:t>
            </a:r>
            <a:r>
              <a:rPr lang="zh-CN" altLang="en-US" sz="1400" dirty="0"/>
              <a:t>个</a:t>
            </a:r>
            <a:r>
              <a:rPr lang="zh-CN" altLang="en-US" sz="1400" dirty="0" smtClean="0"/>
              <a:t>迭代中完成</a:t>
            </a:r>
            <a:r>
              <a:rPr lang="zh-CN" altLang="en-US" sz="1400" dirty="0"/>
              <a:t>。用户故事越大，在安排计划，工作量估算等方面的风险就会越大。</a:t>
            </a:r>
          </a:p>
        </p:txBody>
      </p:sp>
      <p:sp>
        <p:nvSpPr>
          <p:cNvPr id="13" name="矩形 12"/>
          <p:cNvSpPr/>
          <p:nvPr/>
        </p:nvSpPr>
        <p:spPr>
          <a:xfrm>
            <a:off x="786003" y="4354593"/>
            <a:ext cx="1045094" cy="584775"/>
          </a:xfrm>
          <a:prstGeom prst="rect">
            <a:avLst/>
          </a:prstGeom>
        </p:spPr>
        <p:txBody>
          <a:bodyPr wrap="none">
            <a:spAutoFit/>
          </a:bodyPr>
          <a:lstStyle/>
          <a:p>
            <a:r>
              <a:rPr lang="en-US" altLang="zh-CN" sz="1600" dirty="0"/>
              <a:t>Testable </a:t>
            </a:r>
            <a:endParaRPr lang="en-US" altLang="zh-CN" sz="1600" dirty="0" smtClean="0"/>
          </a:p>
          <a:p>
            <a:r>
              <a:rPr lang="zh-CN" altLang="en-US" sz="1600" dirty="0" smtClean="0"/>
              <a:t>可测试性</a:t>
            </a:r>
            <a:endParaRPr lang="zh-CN" altLang="en-US" sz="1600" dirty="0"/>
          </a:p>
        </p:txBody>
      </p:sp>
      <p:sp>
        <p:nvSpPr>
          <p:cNvPr id="14" name="矩形 13"/>
          <p:cNvSpPr/>
          <p:nvPr/>
        </p:nvSpPr>
        <p:spPr>
          <a:xfrm>
            <a:off x="2266892" y="4350591"/>
            <a:ext cx="6337556" cy="307777"/>
          </a:xfrm>
          <a:prstGeom prst="rect">
            <a:avLst/>
          </a:prstGeom>
        </p:spPr>
        <p:txBody>
          <a:bodyPr wrap="square">
            <a:spAutoFit/>
          </a:bodyPr>
          <a:lstStyle/>
          <a:p>
            <a:pPr fontAlgn="base"/>
            <a:r>
              <a:rPr lang="zh-CN" altLang="en-US" sz="1400" dirty="0"/>
              <a:t>一个用户故事要是</a:t>
            </a:r>
            <a:r>
              <a:rPr lang="zh-CN" altLang="en-US" sz="1400" dirty="0">
                <a:solidFill>
                  <a:srgbClr val="FF0000"/>
                </a:solidFill>
              </a:rPr>
              <a:t>可以测试的</a:t>
            </a:r>
            <a:r>
              <a:rPr lang="zh-CN" altLang="en-US" sz="1400" dirty="0"/>
              <a:t>，以便于确认它是可以完成的</a:t>
            </a:r>
            <a:r>
              <a:rPr lang="zh-CN" altLang="en-US" sz="1400" dirty="0" smtClean="0"/>
              <a:t>。</a:t>
            </a:r>
            <a:endParaRPr lang="zh-CN" altLang="en-US" sz="1400" dirty="0"/>
          </a:p>
        </p:txBody>
      </p:sp>
      <p:cxnSp>
        <p:nvCxnSpPr>
          <p:cNvPr id="16" name="直接连接符 15"/>
          <p:cNvCxnSpPr/>
          <p:nvPr/>
        </p:nvCxnSpPr>
        <p:spPr>
          <a:xfrm>
            <a:off x="823460" y="1241828"/>
            <a:ext cx="770898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43586" y="2034718"/>
            <a:ext cx="770898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843586" y="2787774"/>
            <a:ext cx="770898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23460" y="3579862"/>
            <a:ext cx="770898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23460" y="4328512"/>
            <a:ext cx="770898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86003" y="5020022"/>
            <a:ext cx="770898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841983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P spid="12" grpId="0"/>
      <p:bldP spid="1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46684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用户故事</a:t>
            </a:r>
            <a:r>
              <a:rPr lang="en-US" altLang="zh-CN" sz="2000" b="1" dirty="0" smtClean="0">
                <a:solidFill>
                  <a:schemeClr val="tx1">
                    <a:lumMod val="75000"/>
                    <a:lumOff val="25000"/>
                  </a:schemeClr>
                </a:solidFill>
              </a:rPr>
              <a:t>--INVEST</a:t>
            </a:r>
            <a:r>
              <a:rPr lang="zh-CN" altLang="en-US" sz="2000" b="1" dirty="0" smtClean="0">
                <a:solidFill>
                  <a:schemeClr val="tx1">
                    <a:lumMod val="75000"/>
                    <a:lumOff val="25000"/>
                  </a:schemeClr>
                </a:solidFill>
              </a:rPr>
              <a:t>原则</a:t>
            </a:r>
          </a:p>
        </p:txBody>
      </p:sp>
      <p:sp>
        <p:nvSpPr>
          <p:cNvPr id="15" name="圆角矩形 14"/>
          <p:cNvSpPr/>
          <p:nvPr/>
        </p:nvSpPr>
        <p:spPr>
          <a:xfrm>
            <a:off x="611560" y="3507854"/>
            <a:ext cx="1584176" cy="864096"/>
          </a:xfrm>
          <a:prstGeom prst="roundRect">
            <a:avLst/>
          </a:prstGeom>
          <a:solidFill>
            <a:srgbClr val="C0000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b="1" dirty="0" smtClean="0">
                <a:latin typeface="+mn-ea"/>
              </a:rPr>
              <a:t>独立性</a:t>
            </a:r>
            <a:endParaRPr lang="en-US" altLang="zh-CN" b="1" dirty="0" smtClean="0">
              <a:latin typeface="+mn-ea"/>
            </a:endParaRPr>
          </a:p>
          <a:p>
            <a:pPr algn="ctr" fontAlgn="base"/>
            <a:r>
              <a:rPr lang="en-US" altLang="zh-CN" sz="1600" dirty="0" smtClean="0"/>
              <a:t>Independent</a:t>
            </a:r>
            <a:endParaRPr lang="en-US" altLang="zh-CN" sz="1600" dirty="0"/>
          </a:p>
        </p:txBody>
      </p:sp>
      <p:sp>
        <p:nvSpPr>
          <p:cNvPr id="24" name="圆角矩形 23"/>
          <p:cNvSpPr/>
          <p:nvPr/>
        </p:nvSpPr>
        <p:spPr>
          <a:xfrm>
            <a:off x="1187624" y="2230909"/>
            <a:ext cx="1584176" cy="864096"/>
          </a:xfrm>
          <a:prstGeom prst="roundRect">
            <a:avLst/>
          </a:prstGeom>
          <a:solidFill>
            <a:srgbClr val="92D05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b="1" dirty="0" smtClean="0">
                <a:latin typeface="+mn-ea"/>
              </a:rPr>
              <a:t>可协商性</a:t>
            </a:r>
            <a:endParaRPr lang="en-US" altLang="zh-CN" b="1" dirty="0" smtClean="0">
              <a:latin typeface="+mn-ea"/>
            </a:endParaRPr>
          </a:p>
          <a:p>
            <a:pPr algn="ctr" fontAlgn="base"/>
            <a:r>
              <a:rPr lang="en-US" altLang="zh-CN" sz="1600" dirty="0"/>
              <a:t>Negotiable</a:t>
            </a:r>
          </a:p>
        </p:txBody>
      </p:sp>
      <p:sp>
        <p:nvSpPr>
          <p:cNvPr id="25" name="圆角矩形 24"/>
          <p:cNvSpPr/>
          <p:nvPr/>
        </p:nvSpPr>
        <p:spPr>
          <a:xfrm>
            <a:off x="2555776" y="1039092"/>
            <a:ext cx="1584176" cy="864096"/>
          </a:xfrm>
          <a:prstGeom prst="roundRect">
            <a:avLst/>
          </a:prstGeom>
          <a:solidFill>
            <a:srgbClr val="7030A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dirty="0" smtClean="0"/>
              <a:t>有价值的</a:t>
            </a:r>
            <a:endParaRPr lang="en-US" altLang="zh-CN" sz="1600" b="1" dirty="0" smtClean="0"/>
          </a:p>
          <a:p>
            <a:pPr algn="ctr" fontAlgn="base"/>
            <a:r>
              <a:rPr lang="en-US" altLang="zh-CN" sz="1600" dirty="0" smtClean="0"/>
              <a:t>Valuable</a:t>
            </a:r>
            <a:endParaRPr lang="en-US" altLang="zh-CN" sz="1600" dirty="0"/>
          </a:p>
        </p:txBody>
      </p:sp>
      <p:sp>
        <p:nvSpPr>
          <p:cNvPr id="26" name="圆角矩形 25"/>
          <p:cNvSpPr/>
          <p:nvPr/>
        </p:nvSpPr>
        <p:spPr>
          <a:xfrm>
            <a:off x="4716016" y="1039092"/>
            <a:ext cx="1584176" cy="864096"/>
          </a:xfrm>
          <a:prstGeom prst="roundRect">
            <a:avLst/>
          </a:prstGeom>
          <a:solidFill>
            <a:srgbClr val="0070C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dirty="0" smtClean="0"/>
              <a:t>可估算的</a:t>
            </a:r>
            <a:endParaRPr lang="en-US" altLang="zh-CN" sz="1600" dirty="0"/>
          </a:p>
          <a:p>
            <a:pPr algn="ctr" fontAlgn="base"/>
            <a:r>
              <a:rPr lang="en-US" altLang="zh-CN" sz="1600" dirty="0" smtClean="0"/>
              <a:t>Estimable</a:t>
            </a:r>
            <a:endParaRPr lang="en-US" altLang="zh-CN" sz="1600" dirty="0"/>
          </a:p>
        </p:txBody>
      </p:sp>
      <p:sp>
        <p:nvSpPr>
          <p:cNvPr id="27" name="圆角矩形 26"/>
          <p:cNvSpPr/>
          <p:nvPr/>
        </p:nvSpPr>
        <p:spPr>
          <a:xfrm>
            <a:off x="6372200" y="2132825"/>
            <a:ext cx="1584176" cy="864096"/>
          </a:xfrm>
          <a:prstGeom prst="roundRect">
            <a:avLst/>
          </a:prstGeom>
          <a:solidFill>
            <a:srgbClr val="B1874F"/>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dirty="0" smtClean="0"/>
              <a:t>短小的</a:t>
            </a:r>
            <a:endParaRPr lang="en-US" altLang="zh-CN" sz="1600" b="1" dirty="0" smtClean="0"/>
          </a:p>
          <a:p>
            <a:pPr algn="ctr" fontAlgn="base"/>
            <a:r>
              <a:rPr lang="en-US" altLang="zh-CN" sz="1600" dirty="0" smtClean="0"/>
              <a:t>Small</a:t>
            </a:r>
            <a:endParaRPr lang="en-US" altLang="zh-CN" sz="1600" dirty="0"/>
          </a:p>
        </p:txBody>
      </p:sp>
      <p:sp>
        <p:nvSpPr>
          <p:cNvPr id="28" name="圆角矩形 27"/>
          <p:cNvSpPr/>
          <p:nvPr/>
        </p:nvSpPr>
        <p:spPr>
          <a:xfrm>
            <a:off x="6732240" y="3475866"/>
            <a:ext cx="1584176" cy="864096"/>
          </a:xfrm>
          <a:prstGeom prst="roundRect">
            <a:avLst/>
          </a:prstGeom>
          <a:solidFill>
            <a:srgbClr val="FF990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zh-CN" altLang="en-US" sz="1600" b="1" dirty="0" smtClean="0"/>
              <a:t>可测试性</a:t>
            </a:r>
            <a:endParaRPr lang="en-US" altLang="zh-CN" sz="1600" b="1" dirty="0" smtClean="0"/>
          </a:p>
          <a:p>
            <a:pPr algn="ctr" fontAlgn="base"/>
            <a:r>
              <a:rPr lang="en-US" altLang="zh-CN" sz="1600" dirty="0" smtClean="0"/>
              <a:t>Testable</a:t>
            </a:r>
            <a:endParaRPr lang="en-US" altLang="zh-CN" sz="1600" dirty="0"/>
          </a:p>
        </p:txBody>
      </p:sp>
      <p:sp>
        <p:nvSpPr>
          <p:cNvPr id="17" name="椭圆 16"/>
          <p:cNvSpPr/>
          <p:nvPr/>
        </p:nvSpPr>
        <p:spPr>
          <a:xfrm>
            <a:off x="3591137" y="3206314"/>
            <a:ext cx="1872208" cy="1008112"/>
          </a:xfrm>
          <a:prstGeom prst="ellipse">
            <a:avLst/>
          </a:prstGeom>
          <a:solidFill>
            <a:srgbClr val="66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rPr>
              <a:t>INVEST</a:t>
            </a:r>
            <a:endParaRPr lang="zh-CN" altLang="en-US" sz="2400" b="1" dirty="0">
              <a:solidFill>
                <a:schemeClr val="tx1"/>
              </a:solidFill>
            </a:endParaRPr>
          </a:p>
        </p:txBody>
      </p:sp>
      <p:sp>
        <p:nvSpPr>
          <p:cNvPr id="23" name="右箭头 22"/>
          <p:cNvSpPr/>
          <p:nvPr/>
        </p:nvSpPr>
        <p:spPr>
          <a:xfrm rot="21140615">
            <a:off x="2311650" y="3660569"/>
            <a:ext cx="1254216" cy="464036"/>
          </a:xfrm>
          <a:prstGeom prst="rightArrow">
            <a:avLst/>
          </a:prstGeom>
          <a:solidFill>
            <a:srgbClr val="C0000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1794211">
            <a:off x="2756761" y="2657703"/>
            <a:ext cx="1254216" cy="464036"/>
          </a:xfrm>
          <a:prstGeom prst="rightArrow">
            <a:avLst/>
          </a:prstGeom>
          <a:solidFill>
            <a:srgbClr val="92D05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3603580">
            <a:off x="3478072" y="2267079"/>
            <a:ext cx="1254216" cy="464036"/>
          </a:xfrm>
          <a:prstGeom prst="rightArrow">
            <a:avLst/>
          </a:prstGeom>
          <a:solidFill>
            <a:srgbClr val="7030A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rot="7377103">
            <a:off x="4475380" y="2296609"/>
            <a:ext cx="1254216" cy="464036"/>
          </a:xfrm>
          <a:prstGeom prst="rightArrow">
            <a:avLst/>
          </a:prstGeom>
          <a:solidFill>
            <a:srgbClr val="0070C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rot="9018616">
            <a:off x="5174777" y="2719856"/>
            <a:ext cx="1254216" cy="464036"/>
          </a:xfrm>
          <a:prstGeom prst="rightArrow">
            <a:avLst/>
          </a:prstGeom>
          <a:solidFill>
            <a:srgbClr val="B1874F"/>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右箭头 34"/>
          <p:cNvSpPr/>
          <p:nvPr/>
        </p:nvSpPr>
        <p:spPr>
          <a:xfrm rot="11774174">
            <a:off x="5456491" y="3538904"/>
            <a:ext cx="1254216" cy="464036"/>
          </a:xfrm>
          <a:prstGeom prst="rightArrow">
            <a:avLst/>
          </a:prstGeom>
          <a:solidFill>
            <a:srgbClr val="FF9900"/>
          </a:soli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1315970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7">
                                            <p:txEl>
                                              <p:pRg st="0" end="0"/>
                                            </p:txEl>
                                          </p:spTgt>
                                        </p:tgtEl>
                                        <p:attrNameLst>
                                          <p:attrName>style.visibility</p:attrName>
                                        </p:attrNameLst>
                                      </p:cBhvr>
                                      <p:to>
                                        <p:strVal val="visible"/>
                                      </p:to>
                                    </p:set>
                                    <p:animEffect transition="in" filter="fade">
                                      <p:cBhvr>
                                        <p:cTn id="47"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31" grpId="0" animBg="1"/>
      <p:bldP spid="32" grpId="0" animBg="1"/>
      <p:bldP spid="33" grpId="0" animBg="1"/>
      <p:bldP spid="34" grpId="0" animBg="1"/>
      <p:bldP spid="3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46684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练习</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编写用户故事</a:t>
            </a:r>
          </a:p>
        </p:txBody>
      </p:sp>
      <p:sp>
        <p:nvSpPr>
          <p:cNvPr id="18" name="矩形 17"/>
          <p:cNvSpPr/>
          <p:nvPr/>
        </p:nvSpPr>
        <p:spPr>
          <a:xfrm>
            <a:off x="755576" y="987574"/>
            <a:ext cx="6768752" cy="830997"/>
          </a:xfrm>
          <a:prstGeom prst="rect">
            <a:avLst/>
          </a:prstGeom>
        </p:spPr>
        <p:txBody>
          <a:bodyPr wrap="square">
            <a:spAutoFit/>
          </a:bodyPr>
          <a:lstStyle/>
          <a:p>
            <a:pPr marL="342900" indent="-342900" fontAlgn="base">
              <a:buFont typeface="+mj-lt"/>
              <a:buAutoNum type="arabicPeriod"/>
            </a:pPr>
            <a:r>
              <a:rPr lang="zh-CN" altLang="en-US" sz="1600" dirty="0" smtClean="0"/>
              <a:t>分析购书网站的需求，编写用户故事。</a:t>
            </a:r>
            <a:endParaRPr lang="en-US" altLang="zh-CN" sz="1600" dirty="0" smtClean="0"/>
          </a:p>
          <a:p>
            <a:pPr marL="342900" indent="-342900" fontAlgn="base">
              <a:buFont typeface="+mj-lt"/>
              <a:buAutoNum type="arabicPeriod"/>
            </a:pPr>
            <a:r>
              <a:rPr lang="zh-CN" altLang="en-US" sz="1600" dirty="0" smtClean="0"/>
              <a:t>模块为：账户、浏览、下单、支付、配送、收货</a:t>
            </a:r>
            <a:endParaRPr lang="en-US" altLang="zh-CN" sz="1600" dirty="0" smtClean="0"/>
          </a:p>
          <a:p>
            <a:pPr marL="342900" indent="-342900" fontAlgn="base">
              <a:buFont typeface="+mj-lt"/>
              <a:buAutoNum type="arabicPeriod"/>
            </a:pPr>
            <a:r>
              <a:rPr lang="zh-CN" altLang="en-US" sz="1600" dirty="0" smtClean="0"/>
              <a:t>每个用户故事需要标注优化级</a:t>
            </a:r>
            <a:endParaRPr lang="en-US" altLang="zh-CN" sz="1600" dirty="0"/>
          </a:p>
        </p:txBody>
      </p:sp>
    </p:spTree>
    <p:extLst>
      <p:ext uri="{BB962C8B-B14F-4D97-AF65-F5344CB8AC3E}">
        <p14:creationId xmlns:p14="http://schemas.microsoft.com/office/powerpoint/2010/main" val="245023989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用户故事地图</a:t>
            </a:r>
          </a:p>
        </p:txBody>
      </p:sp>
      <p:pic>
        <p:nvPicPr>
          <p:cNvPr id="2" name="图片 1"/>
          <p:cNvPicPr>
            <a:picLocks noChangeAspect="1"/>
          </p:cNvPicPr>
          <p:nvPr/>
        </p:nvPicPr>
        <p:blipFill>
          <a:blip r:embed="rId3"/>
          <a:stretch>
            <a:fillRect/>
          </a:stretch>
        </p:blipFill>
        <p:spPr>
          <a:xfrm>
            <a:off x="1506430" y="1498597"/>
            <a:ext cx="1908750" cy="1668333"/>
          </a:xfrm>
          <a:prstGeom prst="rect">
            <a:avLst/>
          </a:prstGeom>
        </p:spPr>
      </p:pic>
      <p:pic>
        <p:nvPicPr>
          <p:cNvPr id="5" name="图片 4"/>
          <p:cNvPicPr>
            <a:picLocks noChangeAspect="1"/>
          </p:cNvPicPr>
          <p:nvPr/>
        </p:nvPicPr>
        <p:blipFill>
          <a:blip r:embed="rId4"/>
          <a:stretch>
            <a:fillRect/>
          </a:stretch>
        </p:blipFill>
        <p:spPr>
          <a:xfrm>
            <a:off x="4644008" y="1491630"/>
            <a:ext cx="1908750" cy="1668333"/>
          </a:xfrm>
          <a:prstGeom prst="rect">
            <a:avLst/>
          </a:prstGeom>
        </p:spPr>
      </p:pic>
      <p:pic>
        <p:nvPicPr>
          <p:cNvPr id="6" name="图片 5"/>
          <p:cNvPicPr>
            <a:picLocks noChangeAspect="1"/>
          </p:cNvPicPr>
          <p:nvPr/>
        </p:nvPicPr>
        <p:blipFill>
          <a:blip r:embed="rId5"/>
          <a:stretch>
            <a:fillRect/>
          </a:stretch>
        </p:blipFill>
        <p:spPr>
          <a:xfrm>
            <a:off x="827584" y="684924"/>
            <a:ext cx="6976361" cy="4458576"/>
          </a:xfrm>
          <a:prstGeom prst="rect">
            <a:avLst/>
          </a:prstGeom>
        </p:spPr>
      </p:pic>
    </p:spTree>
    <p:extLst>
      <p:ext uri="{BB962C8B-B14F-4D97-AF65-F5344CB8AC3E}">
        <p14:creationId xmlns:p14="http://schemas.microsoft.com/office/powerpoint/2010/main" val="171072243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757568"/>
            <a:chOff x="938009" y="859567"/>
            <a:chExt cx="7303987" cy="3168352"/>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73098" y="3745536"/>
              <a:ext cx="954106"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6200000">
            <a:off x="5613865" y="1586868"/>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124964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产品梳理会议</a:t>
            </a:r>
          </a:p>
        </p:txBody>
      </p:sp>
      <p:sp>
        <p:nvSpPr>
          <p:cNvPr id="3" name="矩形 2"/>
          <p:cNvSpPr/>
          <p:nvPr/>
        </p:nvSpPr>
        <p:spPr>
          <a:xfrm>
            <a:off x="683568" y="987574"/>
            <a:ext cx="7272808" cy="3323987"/>
          </a:xfrm>
          <a:prstGeom prst="rect">
            <a:avLst/>
          </a:prstGeom>
        </p:spPr>
        <p:txBody>
          <a:bodyPr wrap="square">
            <a:spAutoFit/>
          </a:bodyPr>
          <a:lstStyle/>
          <a:p>
            <a:pPr>
              <a:lnSpc>
                <a:spcPct val="150000"/>
              </a:lnSpc>
            </a:pPr>
            <a:r>
              <a:rPr lang="zh-CN" altLang="en-US" sz="1600" dirty="0"/>
              <a:t>会议</a:t>
            </a:r>
            <a:r>
              <a:rPr lang="zh-CN" altLang="en-US" sz="1600" dirty="0" smtClean="0"/>
              <a:t>目的：</a:t>
            </a:r>
            <a:r>
              <a:rPr lang="en-US" altLang="zh-CN" sz="1600" dirty="0" smtClean="0"/>
              <a:t>Scrum</a:t>
            </a:r>
            <a:r>
              <a:rPr lang="zh-CN" altLang="en-US" sz="1600" dirty="0" smtClean="0"/>
              <a:t>团队共同完善</a:t>
            </a:r>
            <a:r>
              <a:rPr lang="zh-CN" altLang="en-US" sz="1600" dirty="0"/>
              <a:t>下一个</a:t>
            </a:r>
            <a:r>
              <a:rPr lang="zh-CN" altLang="en-US" sz="1600" dirty="0" smtClean="0"/>
              <a:t>迭代的</a:t>
            </a:r>
            <a:r>
              <a:rPr lang="zh-CN" altLang="en-US" sz="1600" dirty="0"/>
              <a:t>用户</a:t>
            </a:r>
            <a:r>
              <a:rPr lang="zh-CN" altLang="en-US" sz="1600" dirty="0" smtClean="0"/>
              <a:t>故事</a:t>
            </a:r>
            <a:endParaRPr lang="en-US" altLang="zh-CN" sz="1600" dirty="0" smtClean="0"/>
          </a:p>
          <a:p>
            <a:pPr>
              <a:lnSpc>
                <a:spcPct val="150000"/>
              </a:lnSpc>
            </a:pPr>
            <a:r>
              <a:rPr lang="zh-CN" altLang="en-US" sz="1600" dirty="0" smtClean="0"/>
              <a:t>会议输入：</a:t>
            </a:r>
            <a:r>
              <a:rPr lang="en-US" altLang="zh-CN" sz="1600" dirty="0" smtClean="0"/>
              <a:t>PO</a:t>
            </a:r>
            <a:r>
              <a:rPr lang="zh-CN" altLang="en-US" sz="1600" dirty="0" smtClean="0"/>
              <a:t>优先级排序的用户故事（最近</a:t>
            </a:r>
            <a:r>
              <a:rPr lang="en-US" altLang="zh-CN" sz="1600" dirty="0" smtClean="0"/>
              <a:t>1~2</a:t>
            </a:r>
            <a:r>
              <a:rPr lang="zh-CN" altLang="en-US" sz="1600" dirty="0" smtClean="0"/>
              <a:t>个迭代）</a:t>
            </a:r>
            <a:endParaRPr lang="en-US" altLang="zh-CN" sz="1600" dirty="0" smtClean="0"/>
          </a:p>
          <a:p>
            <a:r>
              <a:rPr lang="zh-CN" altLang="en-US" sz="1600" dirty="0" smtClean="0"/>
              <a:t>会议内容：</a:t>
            </a:r>
            <a:endParaRPr lang="en-US" altLang="zh-CN" sz="1600" dirty="0" smtClean="0"/>
          </a:p>
          <a:p>
            <a:pPr marL="342900" indent="-342900">
              <a:buFont typeface="+mj-lt"/>
              <a:buAutoNum type="arabicPeriod"/>
            </a:pPr>
            <a:r>
              <a:rPr lang="zh-CN" altLang="en-US" sz="1400" dirty="0" smtClean="0"/>
              <a:t>向团队详细解释用户故事的内容；</a:t>
            </a:r>
            <a:endParaRPr lang="en-US" altLang="zh-CN" sz="1400" dirty="0" smtClean="0"/>
          </a:p>
          <a:p>
            <a:pPr marL="342900" indent="-342900">
              <a:lnSpc>
                <a:spcPct val="150000"/>
              </a:lnSpc>
              <a:buFont typeface="+mj-lt"/>
              <a:buAutoNum type="arabicPeriod"/>
            </a:pPr>
            <a:r>
              <a:rPr lang="zh-CN" altLang="en-US" sz="1400" dirty="0" smtClean="0"/>
              <a:t>对用户故事进行拆分；</a:t>
            </a:r>
            <a:endParaRPr lang="en-US" altLang="zh-CN" sz="1400" dirty="0" smtClean="0"/>
          </a:p>
          <a:p>
            <a:pPr marL="342900" indent="-342900">
              <a:lnSpc>
                <a:spcPct val="150000"/>
              </a:lnSpc>
              <a:buFont typeface="+mj-lt"/>
              <a:buAutoNum type="arabicPeriod"/>
            </a:pPr>
            <a:r>
              <a:rPr lang="zh-CN" altLang="en-US" sz="1400" dirty="0" smtClean="0"/>
              <a:t>完善用户故事内容，确定验收条件；</a:t>
            </a:r>
            <a:endParaRPr lang="en-US" altLang="zh-CN" sz="1400" dirty="0" smtClean="0"/>
          </a:p>
          <a:p>
            <a:pPr marL="342900" indent="-342900">
              <a:lnSpc>
                <a:spcPct val="150000"/>
              </a:lnSpc>
              <a:buFont typeface="+mj-lt"/>
              <a:buAutoNum type="arabicPeriod"/>
            </a:pPr>
            <a:r>
              <a:rPr lang="zh-CN" altLang="en-US" sz="1400" dirty="0" smtClean="0"/>
              <a:t>确认用户故事需要补充的材料；</a:t>
            </a:r>
            <a:endParaRPr lang="en-US" altLang="zh-CN" sz="1400" dirty="0" smtClean="0"/>
          </a:p>
          <a:p>
            <a:pPr marL="342900" indent="-342900">
              <a:lnSpc>
                <a:spcPct val="150000"/>
              </a:lnSpc>
              <a:buFont typeface="+mj-lt"/>
              <a:buAutoNum type="arabicPeriod"/>
            </a:pPr>
            <a:r>
              <a:rPr lang="zh-CN" altLang="en-US" sz="1400" dirty="0" smtClean="0"/>
              <a:t>补充可能的技术优化类需求到</a:t>
            </a:r>
            <a:r>
              <a:rPr lang="en-US" altLang="zh-CN" sz="1400" dirty="0" smtClean="0"/>
              <a:t>PB</a:t>
            </a:r>
            <a:r>
              <a:rPr lang="zh-CN" altLang="en-US" sz="1400" dirty="0" smtClean="0"/>
              <a:t>中；</a:t>
            </a:r>
            <a:endParaRPr lang="en-US" altLang="zh-CN" sz="1400" dirty="0" smtClean="0"/>
          </a:p>
          <a:p>
            <a:pPr marL="342900" indent="-342900">
              <a:buFont typeface="+mj-lt"/>
              <a:buAutoNum type="arabicPeriod"/>
            </a:pPr>
            <a:endParaRPr lang="zh-CN" altLang="en-US" sz="1600" dirty="0"/>
          </a:p>
          <a:p>
            <a:r>
              <a:rPr lang="zh-CN" altLang="en-US" sz="1600" dirty="0"/>
              <a:t/>
            </a:r>
            <a:br>
              <a:rPr lang="zh-CN" altLang="en-US" sz="1600" dirty="0"/>
            </a:br>
            <a:endParaRPr lang="zh-CN" altLang="en-US" sz="1600" dirty="0">
              <a:effectLst/>
            </a:endParaRPr>
          </a:p>
        </p:txBody>
      </p:sp>
    </p:spTree>
    <p:extLst>
      <p:ext uri="{BB962C8B-B14F-4D97-AF65-F5344CB8AC3E}">
        <p14:creationId xmlns:p14="http://schemas.microsoft.com/office/powerpoint/2010/main" val="428207438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产品梳理会议</a:t>
            </a:r>
          </a:p>
        </p:txBody>
      </p:sp>
      <p:sp>
        <p:nvSpPr>
          <p:cNvPr id="3" name="矩形 2"/>
          <p:cNvSpPr/>
          <p:nvPr/>
        </p:nvSpPr>
        <p:spPr>
          <a:xfrm>
            <a:off x="683568" y="987574"/>
            <a:ext cx="7272808" cy="3046988"/>
          </a:xfrm>
          <a:prstGeom prst="rect">
            <a:avLst/>
          </a:prstGeom>
        </p:spPr>
        <p:txBody>
          <a:bodyPr wrap="square">
            <a:spAutoFit/>
          </a:bodyPr>
          <a:lstStyle/>
          <a:p>
            <a:pPr marL="342900" indent="-342900">
              <a:lnSpc>
                <a:spcPct val="150000"/>
              </a:lnSpc>
              <a:buFont typeface="+mj-lt"/>
              <a:buAutoNum type="arabicPeriod"/>
            </a:pPr>
            <a:r>
              <a:rPr lang="zh-CN" altLang="en-US" sz="1600" dirty="0" smtClean="0"/>
              <a:t>每次迭代中一次产品梳理会，全员参与；</a:t>
            </a:r>
            <a:endParaRPr lang="en-US" altLang="zh-CN" sz="1600" dirty="0" smtClean="0"/>
          </a:p>
          <a:p>
            <a:pPr marL="342900" indent="-342900">
              <a:lnSpc>
                <a:spcPct val="150000"/>
              </a:lnSpc>
              <a:buFont typeface="+mj-lt"/>
              <a:buAutoNum type="arabicPeriod"/>
            </a:pPr>
            <a:r>
              <a:rPr lang="zh-CN" altLang="en-US" sz="1600" dirty="0" smtClean="0"/>
              <a:t>产品负责人要准备好用户故事及必要的详细说明；</a:t>
            </a:r>
            <a:endParaRPr lang="en-US" altLang="zh-CN" sz="1600" dirty="0" smtClean="0"/>
          </a:p>
          <a:p>
            <a:pPr marL="342900" indent="-342900">
              <a:lnSpc>
                <a:spcPct val="150000"/>
              </a:lnSpc>
              <a:buFont typeface="+mj-lt"/>
              <a:buAutoNum type="arabicPeriod"/>
            </a:pPr>
            <a:r>
              <a:rPr lang="zh-CN" altLang="en-US" sz="1600" dirty="0" smtClean="0"/>
              <a:t>每个故事团队深入理解，并做适当的补充和调整；</a:t>
            </a:r>
            <a:endParaRPr lang="en-US" altLang="zh-CN" sz="1600" dirty="0" smtClean="0"/>
          </a:p>
          <a:p>
            <a:pPr marL="342900" indent="-342900">
              <a:lnSpc>
                <a:spcPct val="150000"/>
              </a:lnSpc>
              <a:buFont typeface="+mj-lt"/>
              <a:buAutoNum type="arabicPeriod"/>
            </a:pPr>
            <a:r>
              <a:rPr lang="zh-CN" altLang="en-US" sz="1600" dirty="0" smtClean="0"/>
              <a:t>将用户故事拆解为更加合适的大小，以便于开发；</a:t>
            </a:r>
            <a:endParaRPr lang="en-US" altLang="zh-CN" sz="1600" dirty="0" smtClean="0"/>
          </a:p>
          <a:p>
            <a:pPr marL="342900" indent="-342900">
              <a:lnSpc>
                <a:spcPct val="150000"/>
              </a:lnSpc>
              <a:buFont typeface="+mj-lt"/>
              <a:buAutoNum type="arabicPeriod"/>
            </a:pPr>
            <a:r>
              <a:rPr lang="zh-CN" altLang="en-US" sz="1600" dirty="0" smtClean="0"/>
              <a:t>不同的传统产品评审会，团队共同实现用户故事目标；</a:t>
            </a:r>
            <a:endParaRPr lang="en-US" altLang="zh-CN" sz="1600" dirty="0" smtClean="0"/>
          </a:p>
          <a:p>
            <a:pPr marL="342900" indent="-342900">
              <a:lnSpc>
                <a:spcPct val="150000"/>
              </a:lnSpc>
              <a:buFont typeface="+mj-lt"/>
              <a:buAutoNum type="arabicPeriod"/>
            </a:pPr>
            <a:r>
              <a:rPr lang="zh-CN" altLang="en-US" sz="1600" dirty="0" smtClean="0"/>
              <a:t>用户故事估算可以安排在这个会议后进行；</a:t>
            </a:r>
            <a:endParaRPr lang="en-US" altLang="zh-CN" sz="1600" dirty="0" smtClean="0"/>
          </a:p>
          <a:p>
            <a:pPr marL="342900" indent="-342900">
              <a:buFont typeface="+mj-lt"/>
              <a:buAutoNum type="arabicPeriod"/>
            </a:pPr>
            <a:endParaRPr lang="zh-CN" altLang="en-US" sz="1600" dirty="0"/>
          </a:p>
          <a:p>
            <a:r>
              <a:rPr lang="zh-CN" altLang="en-US" sz="1600" dirty="0"/>
              <a:t/>
            </a:r>
            <a:br>
              <a:rPr lang="zh-CN" altLang="en-US" sz="1600" dirty="0"/>
            </a:br>
            <a:endParaRPr lang="zh-CN" altLang="en-US" sz="1600" dirty="0">
              <a:effectLst/>
            </a:endParaRPr>
          </a:p>
        </p:txBody>
      </p:sp>
    </p:spTree>
    <p:extLst>
      <p:ext uri="{BB962C8B-B14F-4D97-AF65-F5344CB8AC3E}">
        <p14:creationId xmlns:p14="http://schemas.microsoft.com/office/powerpoint/2010/main" val="189468899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Product Backlog</a:t>
            </a:r>
            <a:endParaRPr lang="zh-CN" altLang="en-US" sz="2000" b="1" dirty="0" smtClean="0">
              <a:solidFill>
                <a:schemeClr val="tx1">
                  <a:lumMod val="75000"/>
                  <a:lumOff val="25000"/>
                </a:schemeClr>
              </a:solidFill>
            </a:endParaRPr>
          </a:p>
        </p:txBody>
      </p:sp>
      <p:pic>
        <p:nvPicPr>
          <p:cNvPr id="4" name="图片 3"/>
          <p:cNvPicPr>
            <a:picLocks noChangeAspect="1"/>
          </p:cNvPicPr>
          <p:nvPr/>
        </p:nvPicPr>
        <p:blipFill>
          <a:blip r:embed="rId3"/>
          <a:stretch>
            <a:fillRect/>
          </a:stretch>
        </p:blipFill>
        <p:spPr>
          <a:xfrm>
            <a:off x="467544" y="627534"/>
            <a:ext cx="7456222" cy="4257547"/>
          </a:xfrm>
          <a:prstGeom prst="rect">
            <a:avLst/>
          </a:prstGeom>
        </p:spPr>
      </p:pic>
    </p:spTree>
    <p:extLst>
      <p:ext uri="{BB962C8B-B14F-4D97-AF65-F5344CB8AC3E}">
        <p14:creationId xmlns:p14="http://schemas.microsoft.com/office/powerpoint/2010/main" val="327137803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757568"/>
            <a:chOff x="938009" y="859567"/>
            <a:chExt cx="7303987" cy="3168352"/>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73098" y="3745536"/>
              <a:ext cx="954106"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6200000">
            <a:off x="4582917" y="2751087"/>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160682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敏捷估算会</a:t>
            </a:r>
          </a:p>
        </p:txBody>
      </p:sp>
      <p:sp>
        <p:nvSpPr>
          <p:cNvPr id="24" name="TextBox 23"/>
          <p:cNvSpPr txBox="1"/>
          <p:nvPr/>
        </p:nvSpPr>
        <p:spPr>
          <a:xfrm>
            <a:off x="899592" y="843558"/>
            <a:ext cx="2193498" cy="1477328"/>
          </a:xfrm>
          <a:prstGeom prst="rect">
            <a:avLst/>
          </a:prstGeom>
          <a:noFill/>
        </p:spPr>
        <p:txBody>
          <a:bodyPr wrap="square" lIns="0" tIns="0" rIns="0" bIns="0" rtlCol="0">
            <a:spAutoFit/>
          </a:bodyPr>
          <a:lstStyle/>
          <a:p>
            <a:pPr algn="just">
              <a:lnSpc>
                <a:spcPct val="120000"/>
              </a:lnSpc>
            </a:pPr>
            <a:r>
              <a:rPr lang="zh-CN" altLang="en-US" sz="1600" b="1" dirty="0" smtClean="0">
                <a:solidFill>
                  <a:schemeClr val="tx1">
                    <a:lumMod val="75000"/>
                    <a:lumOff val="25000"/>
                  </a:schemeClr>
                </a:solidFill>
                <a:latin typeface="微软雅黑" pitchFamily="34" charset="-122"/>
                <a:ea typeface="微软雅黑" pitchFamily="34" charset="-122"/>
              </a:rPr>
              <a:t>意义</a:t>
            </a:r>
            <a:r>
              <a:rPr lang="zh-CN" altLang="en-US" sz="1600" dirty="0" smtClean="0">
                <a:solidFill>
                  <a:schemeClr val="tx1">
                    <a:lumMod val="75000"/>
                    <a:lumOff val="25000"/>
                  </a:schemeClr>
                </a:solidFill>
                <a:latin typeface="微软雅黑" pitchFamily="34" charset="-122"/>
                <a:ea typeface="微软雅黑" pitchFamily="34" charset="-122"/>
              </a:rPr>
              <a:t>：</a:t>
            </a:r>
            <a:endParaRPr lang="en-US" altLang="zh-CN" sz="1600" dirty="0" smtClean="0">
              <a:solidFill>
                <a:schemeClr val="tx1">
                  <a:lumMod val="75000"/>
                  <a:lumOff val="25000"/>
                </a:schemeClr>
              </a:solidFill>
              <a:latin typeface="微软雅黑" pitchFamily="34" charset="-122"/>
              <a:ea typeface="微软雅黑" pitchFamily="34" charset="-122"/>
            </a:endParaRPr>
          </a:p>
          <a:p>
            <a:pPr marL="285750" indent="-285750" algn="just">
              <a:lnSpc>
                <a:spcPct val="120000"/>
              </a:lnSpc>
              <a:buFont typeface="Arial" panose="020B0604020202020204" pitchFamily="34" charset="0"/>
              <a:buChar char="•"/>
            </a:pPr>
            <a:r>
              <a:rPr lang="zh-CN" altLang="en-US" sz="1600" dirty="0" smtClean="0">
                <a:solidFill>
                  <a:schemeClr val="tx1">
                    <a:lumMod val="75000"/>
                    <a:lumOff val="25000"/>
                  </a:schemeClr>
                </a:solidFill>
                <a:latin typeface="微软雅黑" pitchFamily="34" charset="-122"/>
                <a:ea typeface="微软雅黑" pitchFamily="34" charset="-122"/>
              </a:rPr>
              <a:t>评估故事大小</a:t>
            </a:r>
            <a:endParaRPr lang="en-US" altLang="zh-CN" sz="1600" dirty="0" smtClean="0">
              <a:solidFill>
                <a:schemeClr val="tx1">
                  <a:lumMod val="75000"/>
                  <a:lumOff val="25000"/>
                </a:schemeClr>
              </a:solidFill>
              <a:latin typeface="微软雅黑" pitchFamily="34" charset="-122"/>
              <a:ea typeface="微软雅黑" pitchFamily="34" charset="-122"/>
            </a:endParaRPr>
          </a:p>
          <a:p>
            <a:pPr marL="285750" indent="-285750" algn="just">
              <a:lnSpc>
                <a:spcPct val="120000"/>
              </a:lnSpc>
              <a:buFont typeface="Arial" panose="020B0604020202020204" pitchFamily="34" charset="0"/>
              <a:buChar char="•"/>
            </a:pPr>
            <a:r>
              <a:rPr lang="zh-CN" altLang="en-US" sz="1600" dirty="0" smtClean="0">
                <a:solidFill>
                  <a:schemeClr val="tx1">
                    <a:lumMod val="75000"/>
                    <a:lumOff val="25000"/>
                  </a:schemeClr>
                </a:solidFill>
                <a:latin typeface="微软雅黑" pitchFamily="34" charset="-122"/>
                <a:ea typeface="微软雅黑" pitchFamily="34" charset="-122"/>
              </a:rPr>
              <a:t>计算成本，周期</a:t>
            </a:r>
            <a:endParaRPr lang="en-US" altLang="zh-CN" sz="1600" dirty="0" smtClean="0">
              <a:solidFill>
                <a:schemeClr val="tx1">
                  <a:lumMod val="75000"/>
                  <a:lumOff val="25000"/>
                </a:schemeClr>
              </a:solidFill>
              <a:latin typeface="微软雅黑" pitchFamily="34" charset="-122"/>
              <a:ea typeface="微软雅黑" pitchFamily="34" charset="-122"/>
            </a:endParaRPr>
          </a:p>
          <a:p>
            <a:pPr marL="285750" indent="-285750" algn="just">
              <a:lnSpc>
                <a:spcPct val="120000"/>
              </a:lnSpc>
              <a:buFont typeface="Arial" panose="020B0604020202020204" pitchFamily="34" charset="0"/>
              <a:buChar char="•"/>
            </a:pPr>
            <a:r>
              <a:rPr lang="zh-CN" altLang="en-US" sz="1600" dirty="0" smtClean="0">
                <a:solidFill>
                  <a:schemeClr val="tx1">
                    <a:lumMod val="75000"/>
                    <a:lumOff val="25000"/>
                  </a:schemeClr>
                </a:solidFill>
                <a:latin typeface="微软雅黑" pitchFamily="34" charset="-122"/>
                <a:ea typeface="微软雅黑" pitchFamily="34" charset="-122"/>
              </a:rPr>
              <a:t>了解</a:t>
            </a:r>
            <a:r>
              <a:rPr lang="en-US" altLang="zh-CN" sz="1600" dirty="0" smtClean="0">
                <a:solidFill>
                  <a:schemeClr val="tx1">
                    <a:lumMod val="75000"/>
                    <a:lumOff val="25000"/>
                  </a:schemeClr>
                </a:solidFill>
                <a:latin typeface="微软雅黑" pitchFamily="34" charset="-122"/>
                <a:ea typeface="微软雅黑" pitchFamily="34" charset="-122"/>
              </a:rPr>
              <a:t>ROI</a:t>
            </a:r>
          </a:p>
          <a:p>
            <a:pPr marL="285750" indent="-285750" algn="just">
              <a:lnSpc>
                <a:spcPct val="120000"/>
              </a:lnSpc>
              <a:buFont typeface="Arial" panose="020B0604020202020204" pitchFamily="34" charset="0"/>
              <a:buChar char="•"/>
            </a:pPr>
            <a:r>
              <a:rPr lang="zh-CN" altLang="en-US" sz="1600" dirty="0" smtClean="0">
                <a:solidFill>
                  <a:schemeClr val="tx1">
                    <a:lumMod val="75000"/>
                    <a:lumOff val="25000"/>
                  </a:schemeClr>
                </a:solidFill>
                <a:latin typeface="微软雅黑" pitchFamily="34" charset="-122"/>
                <a:ea typeface="微软雅黑" pitchFamily="34" charset="-122"/>
              </a:rPr>
              <a:t>计划的前提条件</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 name="矩形 1"/>
          <p:cNvSpPr/>
          <p:nvPr/>
        </p:nvSpPr>
        <p:spPr>
          <a:xfrm>
            <a:off x="899592" y="2715766"/>
            <a:ext cx="4572000" cy="1515800"/>
          </a:xfrm>
          <a:prstGeom prst="rect">
            <a:avLst/>
          </a:prstGeom>
        </p:spPr>
        <p:txBody>
          <a:bodyPr>
            <a:spAutoFit/>
          </a:bodyPr>
          <a:lstStyle/>
          <a:p>
            <a:endParaRPr lang="zh-CN" altLang="en-US" sz="1050" dirty="0">
              <a:solidFill>
                <a:srgbClr val="000000"/>
              </a:solidFill>
              <a:latin typeface="微软雅黑" panose="020B0503020204020204" pitchFamily="34" charset="-122"/>
              <a:ea typeface="微软雅黑" panose="020B0503020204020204" pitchFamily="34" charset="-122"/>
            </a:endParaRPr>
          </a:p>
          <a:p>
            <a:r>
              <a:rPr lang="zh-CN" altLang="en-US" b="1" dirty="0" smtClean="0">
                <a:solidFill>
                  <a:srgbClr val="000000"/>
                </a:solidFill>
                <a:latin typeface="微软雅黑" panose="020B0503020204020204" pitchFamily="34" charset="-122"/>
                <a:ea typeface="微软雅黑" panose="020B0503020204020204" pitchFamily="34" charset="-122"/>
              </a:rPr>
              <a:t>要点</a:t>
            </a:r>
            <a:r>
              <a:rPr lang="zh-CN" altLang="en-US" dirty="0" smtClean="0">
                <a:solidFill>
                  <a:srgbClr val="000000"/>
                </a:solidFill>
                <a:latin typeface="微软雅黑" panose="020B0503020204020204" pitchFamily="34" charset="-122"/>
                <a:ea typeface="微软雅黑" panose="020B0503020204020204" pitchFamily="34" charset="-122"/>
              </a:rPr>
              <a:t>：</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solidFill>
                  <a:srgbClr val="000000"/>
                </a:solidFill>
                <a:latin typeface="微软雅黑" panose="020B0503020204020204" pitchFamily="34" charset="-122"/>
                <a:ea typeface="微软雅黑" panose="020B0503020204020204" pitchFamily="34" charset="-122"/>
              </a:rPr>
              <a:t>相对估算</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solidFill>
                  <a:srgbClr val="000000"/>
                </a:solidFill>
                <a:latin typeface="微软雅黑" panose="020B0503020204020204" pitchFamily="34" charset="-122"/>
                <a:ea typeface="微软雅黑" panose="020B0503020204020204" pitchFamily="34" charset="-122"/>
              </a:rPr>
              <a:t>估算</a:t>
            </a:r>
            <a:r>
              <a:rPr lang="zh-CN" altLang="en-US" sz="1600" dirty="0">
                <a:solidFill>
                  <a:srgbClr val="000000"/>
                </a:solidFill>
                <a:latin typeface="微软雅黑" panose="020B0503020204020204" pitchFamily="34" charset="-122"/>
                <a:ea typeface="微软雅黑" panose="020B0503020204020204" pitchFamily="34" charset="-122"/>
              </a:rPr>
              <a:t>大小（规模），而不是</a:t>
            </a:r>
            <a:r>
              <a:rPr lang="zh-CN" altLang="en-US" sz="1600" dirty="0" smtClean="0">
                <a:solidFill>
                  <a:srgbClr val="000000"/>
                </a:solidFill>
                <a:latin typeface="微软雅黑" panose="020B0503020204020204" pitchFamily="34" charset="-122"/>
                <a:ea typeface="微软雅黑" panose="020B0503020204020204" pitchFamily="34" charset="-122"/>
              </a:rPr>
              <a:t>时间</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solidFill>
                  <a:srgbClr val="000000"/>
                </a:solidFill>
                <a:latin typeface="微软雅黑" panose="020B0503020204020204" pitchFamily="34" charset="-122"/>
                <a:ea typeface="微软雅黑" panose="020B0503020204020204" pitchFamily="34" charset="-122"/>
              </a:rPr>
              <a:t>故事点</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dirty="0" smtClean="0">
                <a:solidFill>
                  <a:srgbClr val="000000"/>
                </a:solidFill>
                <a:latin typeface="微软雅黑" panose="020B0503020204020204" pitchFamily="34" charset="-122"/>
                <a:ea typeface="微软雅黑" panose="020B0503020204020204" pitchFamily="34" charset="-122"/>
              </a:rPr>
              <a:t>团队</a:t>
            </a:r>
            <a:r>
              <a:rPr lang="zh-CN" altLang="en-US" sz="1600" dirty="0">
                <a:solidFill>
                  <a:srgbClr val="000000"/>
                </a:solidFill>
                <a:latin typeface="微软雅黑" panose="020B0503020204020204" pitchFamily="34" charset="-122"/>
                <a:ea typeface="微软雅黑" panose="020B0503020204020204" pitchFamily="34" charset="-122"/>
              </a:rPr>
              <a:t>速率</a:t>
            </a:r>
          </a:p>
        </p:txBody>
      </p:sp>
    </p:spTree>
    <p:extLst>
      <p:ext uri="{BB962C8B-B14F-4D97-AF65-F5344CB8AC3E}">
        <p14:creationId xmlns:p14="http://schemas.microsoft.com/office/powerpoint/2010/main" val="108101249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咀嚼敏捷原则</a:t>
            </a:r>
          </a:p>
        </p:txBody>
      </p:sp>
      <p:sp>
        <p:nvSpPr>
          <p:cNvPr id="3" name="矩形 2"/>
          <p:cNvSpPr/>
          <p:nvPr/>
        </p:nvSpPr>
        <p:spPr>
          <a:xfrm>
            <a:off x="611560" y="688727"/>
            <a:ext cx="7494664" cy="307777"/>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1.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我们的最高目标是，通过</a:t>
            </a:r>
            <a:r>
              <a:rPr lang="zh-CN" altLang="en-US" sz="1400" b="1" dirty="0">
                <a:solidFill>
                  <a:srgbClr val="FF0000"/>
                </a:solidFill>
                <a:latin typeface="微软雅黑" panose="020B0503020204020204" pitchFamily="34" charset="-122"/>
                <a:ea typeface="微软雅黑" panose="020B0503020204020204" pitchFamily="34" charset="-122"/>
              </a:rPr>
              <a:t>尽早和持续</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地交付</a:t>
            </a:r>
            <a:r>
              <a:rPr lang="zh-CN" altLang="en-US" sz="1400" b="1" dirty="0">
                <a:solidFill>
                  <a:srgbClr val="FF0000"/>
                </a:solidFill>
                <a:latin typeface="微软雅黑" panose="020B0503020204020204" pitchFamily="34" charset="-122"/>
                <a:ea typeface="微软雅黑" panose="020B0503020204020204" pitchFamily="34" charset="-122"/>
              </a:rPr>
              <a:t>有价值</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的软件来</a:t>
            </a:r>
            <a:r>
              <a:rPr lang="zh-CN" altLang="en-US" sz="1400" b="1" dirty="0">
                <a:solidFill>
                  <a:srgbClr val="FF0000"/>
                </a:solidFill>
                <a:latin typeface="微软雅黑" panose="020B0503020204020204" pitchFamily="34" charset="-122"/>
                <a:ea typeface="微软雅黑" panose="020B0503020204020204" pitchFamily="34" charset="-122"/>
              </a:rPr>
              <a:t>满足</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客户。</a:t>
            </a:r>
          </a:p>
        </p:txBody>
      </p:sp>
      <p:sp>
        <p:nvSpPr>
          <p:cNvPr id="6" name="矩形 5"/>
          <p:cNvSpPr/>
          <p:nvPr/>
        </p:nvSpPr>
        <p:spPr>
          <a:xfrm>
            <a:off x="827584" y="917604"/>
            <a:ext cx="7488832" cy="854080"/>
          </a:xfrm>
          <a:prstGeom prst="rect">
            <a:avLst/>
          </a:prstGeom>
        </p:spPr>
        <p:txBody>
          <a:bodyPr wrap="square">
            <a:spAutoFit/>
          </a:bodyPr>
          <a:lstStyle/>
          <a:p>
            <a:pPr>
              <a:lnSpc>
                <a:spcPct val="150000"/>
              </a:lnSpc>
            </a:pPr>
            <a:r>
              <a:rPr lang="zh-CN" altLang="en-US" sz="1100" dirty="0" smtClean="0"/>
              <a:t>客户价值优先，提升客户满意度；</a:t>
            </a:r>
            <a:endParaRPr lang="en-US" altLang="zh-CN" sz="1100" dirty="0" smtClean="0"/>
          </a:p>
          <a:p>
            <a:pPr>
              <a:lnSpc>
                <a:spcPct val="150000"/>
              </a:lnSpc>
            </a:pPr>
            <a:r>
              <a:rPr lang="zh-CN" altLang="en-US" sz="1100" dirty="0" smtClean="0"/>
              <a:t>与传统方法只是按文档开发，不在意用户价值形成对比；</a:t>
            </a:r>
            <a:endParaRPr lang="en-US" altLang="zh-CN" sz="1100" dirty="0" smtClean="0"/>
          </a:p>
          <a:p>
            <a:pPr>
              <a:lnSpc>
                <a:spcPct val="150000"/>
              </a:lnSpc>
            </a:pPr>
            <a:r>
              <a:rPr lang="zh-CN" altLang="en-US" sz="1100" dirty="0" smtClean="0"/>
              <a:t>只有用户满意，研发过程才有价值；</a:t>
            </a:r>
            <a:endParaRPr lang="en-US" altLang="zh-CN" sz="1100" dirty="0" smtClean="0"/>
          </a:p>
        </p:txBody>
      </p:sp>
      <p:sp>
        <p:nvSpPr>
          <p:cNvPr id="14" name="矩形 13"/>
          <p:cNvSpPr/>
          <p:nvPr/>
        </p:nvSpPr>
        <p:spPr>
          <a:xfrm>
            <a:off x="618493" y="1993394"/>
            <a:ext cx="7494664" cy="523220"/>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2. </a:t>
            </a:r>
            <a:r>
              <a:rPr lang="zh-CN" altLang="en-US" sz="1400" b="1" dirty="0">
                <a:solidFill>
                  <a:srgbClr val="FF0000"/>
                </a:solidFill>
                <a:latin typeface="微软雅黑" panose="020B0503020204020204" pitchFamily="34" charset="-122"/>
                <a:ea typeface="微软雅黑" panose="020B0503020204020204" pitchFamily="34" charset="-122"/>
              </a:rPr>
              <a:t>欢迎对需求提出变更</a:t>
            </a:r>
            <a:r>
              <a:rPr lang="en-US" altLang="zh-CN" sz="1400" b="1" dirty="0">
                <a:solidFill>
                  <a:schemeClr val="tx2">
                    <a:lumMod val="75000"/>
                  </a:schemeClr>
                </a:solidFill>
                <a:latin typeface="微软雅黑" panose="020B0503020204020204" pitchFamily="34" charset="-122"/>
                <a:ea typeface="微软雅黑" panose="020B0503020204020204" pitchFamily="34" charset="-122"/>
              </a:rPr>
              <a:t>——</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即使是在项目开发后期。要善于利用需求变</a:t>
            </a:r>
          </a:p>
          <a:p>
            <a:r>
              <a:rPr lang="zh-CN" altLang="en-US" sz="1400" b="1" dirty="0">
                <a:solidFill>
                  <a:schemeClr val="tx2">
                    <a:lumMod val="75000"/>
                  </a:schemeClr>
                </a:solidFill>
                <a:latin typeface="微软雅黑" panose="020B0503020204020204" pitchFamily="34" charset="-122"/>
                <a:ea typeface="微软雅黑" panose="020B0503020204020204" pitchFamily="34" charset="-122"/>
              </a:rPr>
              <a:t>更，</a:t>
            </a:r>
            <a:r>
              <a:rPr lang="zh-CN" altLang="en-US" sz="1400" b="1" dirty="0">
                <a:solidFill>
                  <a:srgbClr val="FF0000"/>
                </a:solidFill>
                <a:latin typeface="微软雅黑" panose="020B0503020204020204" pitchFamily="34" charset="-122"/>
                <a:ea typeface="微软雅黑" panose="020B0503020204020204" pitchFamily="34" charset="-122"/>
              </a:rPr>
              <a:t>帮助客户获得竞争优势</a:t>
            </a:r>
            <a:r>
              <a:rPr lang="zh-CN" altLang="en-US" sz="1400" b="1" dirty="0" smtClean="0">
                <a:solidFill>
                  <a:schemeClr val="tx2">
                    <a:lumMod val="75000"/>
                  </a:schemeClr>
                </a:solidFill>
                <a:latin typeface="微软雅黑" panose="020B0503020204020204" pitchFamily="34" charset="-122"/>
                <a:ea typeface="微软雅黑" panose="020B0503020204020204" pitchFamily="34" charset="-122"/>
              </a:rPr>
              <a:t>。</a:t>
            </a:r>
            <a:endParaRPr lang="zh-CN" altLang="en-US" sz="1400" b="1"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a:off x="827584" y="2399607"/>
            <a:ext cx="7488832" cy="854080"/>
          </a:xfrm>
          <a:prstGeom prst="rect">
            <a:avLst/>
          </a:prstGeom>
        </p:spPr>
        <p:txBody>
          <a:bodyPr wrap="square">
            <a:spAutoFit/>
          </a:bodyPr>
          <a:lstStyle/>
          <a:p>
            <a:pPr>
              <a:lnSpc>
                <a:spcPct val="150000"/>
              </a:lnSpc>
            </a:pPr>
            <a:r>
              <a:rPr lang="zh-CN" altLang="en-US" sz="1100" dirty="0" smtClean="0"/>
              <a:t>传统模式，变更让开发痛恶；</a:t>
            </a:r>
            <a:endParaRPr lang="en-US" altLang="zh-CN" sz="1100" dirty="0"/>
          </a:p>
          <a:p>
            <a:pPr>
              <a:lnSpc>
                <a:spcPct val="150000"/>
              </a:lnSpc>
            </a:pPr>
            <a:r>
              <a:rPr lang="zh-CN" altLang="en-US" sz="1100" dirty="0"/>
              <a:t>有价值</a:t>
            </a:r>
            <a:r>
              <a:rPr lang="zh-CN" altLang="en-US" sz="1100" dirty="0" smtClean="0"/>
              <a:t>的变化应该</a:t>
            </a:r>
            <a:r>
              <a:rPr lang="zh-CN" altLang="en-US" sz="1100" dirty="0"/>
              <a:t>被</a:t>
            </a:r>
            <a:r>
              <a:rPr lang="zh-CN" altLang="en-US" sz="1100" dirty="0" smtClean="0"/>
              <a:t>欢迎；</a:t>
            </a:r>
            <a:endParaRPr lang="en-US" altLang="zh-CN" sz="1100" dirty="0"/>
          </a:p>
          <a:p>
            <a:pPr>
              <a:lnSpc>
                <a:spcPct val="150000"/>
              </a:lnSpc>
            </a:pPr>
            <a:r>
              <a:rPr lang="zh-CN" altLang="en-US" sz="1100" dirty="0"/>
              <a:t>基于帮助客户获得竞争优势的目标</a:t>
            </a:r>
            <a:r>
              <a:rPr lang="zh-CN" altLang="en-US" sz="1100" dirty="0" smtClean="0"/>
              <a:t>，需要</a:t>
            </a:r>
            <a:r>
              <a:rPr lang="zh-CN" altLang="en-US" sz="1100" dirty="0"/>
              <a:t>拥抱变化；</a:t>
            </a:r>
            <a:endParaRPr lang="en-US" altLang="zh-CN" sz="1100" dirty="0"/>
          </a:p>
        </p:txBody>
      </p:sp>
      <p:sp>
        <p:nvSpPr>
          <p:cNvPr id="16" name="矩形 15"/>
          <p:cNvSpPr/>
          <p:nvPr/>
        </p:nvSpPr>
        <p:spPr>
          <a:xfrm>
            <a:off x="677736" y="3361463"/>
            <a:ext cx="7494664" cy="307777"/>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3.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要不断交付可用的软件，周期从几周到几个月不等，且</a:t>
            </a:r>
            <a:r>
              <a:rPr lang="zh-CN" altLang="en-US" sz="1400" b="1" dirty="0">
                <a:solidFill>
                  <a:srgbClr val="FF0000"/>
                </a:solidFill>
                <a:latin typeface="微软雅黑" panose="020B0503020204020204" pitchFamily="34" charset="-122"/>
                <a:ea typeface="微软雅黑" panose="020B0503020204020204" pitchFamily="34" charset="-122"/>
              </a:rPr>
              <a:t>越短越好</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a:t>
            </a:r>
          </a:p>
        </p:txBody>
      </p:sp>
      <p:sp>
        <p:nvSpPr>
          <p:cNvPr id="17" name="矩形 16"/>
          <p:cNvSpPr/>
          <p:nvPr/>
        </p:nvSpPr>
        <p:spPr>
          <a:xfrm>
            <a:off x="811405" y="3669240"/>
            <a:ext cx="7488832" cy="600164"/>
          </a:xfrm>
          <a:prstGeom prst="rect">
            <a:avLst/>
          </a:prstGeom>
        </p:spPr>
        <p:txBody>
          <a:bodyPr wrap="square">
            <a:spAutoFit/>
          </a:bodyPr>
          <a:lstStyle/>
          <a:p>
            <a:pPr>
              <a:lnSpc>
                <a:spcPct val="150000"/>
              </a:lnSpc>
            </a:pPr>
            <a:r>
              <a:rPr lang="zh-CN" altLang="en-US" sz="1100" dirty="0" smtClean="0"/>
              <a:t>让所有人看到</a:t>
            </a:r>
            <a:r>
              <a:rPr lang="zh-CN" altLang="en-US" sz="1100" dirty="0"/>
              <a:t>项目的</a:t>
            </a:r>
            <a:r>
              <a:rPr lang="zh-CN" altLang="en-US" sz="1100" dirty="0" smtClean="0"/>
              <a:t>进展并尽可能</a:t>
            </a:r>
            <a:r>
              <a:rPr lang="zh-CN" altLang="en-US" sz="1100" dirty="0"/>
              <a:t>早的发现问题；</a:t>
            </a:r>
            <a:endParaRPr lang="en-US" altLang="zh-CN" sz="1100" dirty="0"/>
          </a:p>
          <a:p>
            <a:pPr>
              <a:lnSpc>
                <a:spcPct val="150000"/>
              </a:lnSpc>
            </a:pPr>
            <a:r>
              <a:rPr lang="zh-CN" altLang="en-US" sz="1100" dirty="0"/>
              <a:t>尽量短的周期</a:t>
            </a:r>
            <a:r>
              <a:rPr lang="zh-CN" altLang="en-US" sz="1100" dirty="0" smtClean="0"/>
              <a:t>，调整迅速，代价尽可能小</a:t>
            </a:r>
            <a:r>
              <a:rPr lang="zh-CN" altLang="en-US" sz="1100" dirty="0"/>
              <a:t>；</a:t>
            </a:r>
            <a:endParaRPr lang="en-US" altLang="zh-CN" sz="1100" dirty="0"/>
          </a:p>
        </p:txBody>
      </p:sp>
    </p:spTree>
    <p:extLst>
      <p:ext uri="{BB962C8B-B14F-4D97-AF65-F5344CB8AC3E}">
        <p14:creationId xmlns:p14="http://schemas.microsoft.com/office/powerpoint/2010/main" val="322049676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p:cNvSpPr txBox="1"/>
          <p:nvPr/>
        </p:nvSpPr>
        <p:spPr>
          <a:xfrm>
            <a:off x="313069" y="58298"/>
            <a:ext cx="3178811"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练习</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故事大小估算</a:t>
            </a:r>
          </a:p>
        </p:txBody>
      </p:sp>
      <p:sp>
        <p:nvSpPr>
          <p:cNvPr id="5" name="矩形 4"/>
          <p:cNvSpPr/>
          <p:nvPr/>
        </p:nvSpPr>
        <p:spPr>
          <a:xfrm>
            <a:off x="755576" y="987574"/>
            <a:ext cx="6768752" cy="830997"/>
          </a:xfrm>
          <a:prstGeom prst="rect">
            <a:avLst/>
          </a:prstGeom>
        </p:spPr>
        <p:txBody>
          <a:bodyPr wrap="square">
            <a:spAutoFit/>
          </a:bodyPr>
          <a:lstStyle/>
          <a:p>
            <a:pPr marL="342900" indent="-342900" fontAlgn="base">
              <a:buFont typeface="+mj-lt"/>
              <a:buAutoNum type="arabicPeriod"/>
            </a:pPr>
            <a:r>
              <a:rPr lang="en-US" altLang="zh-CN" sz="1600" dirty="0" smtClean="0"/>
              <a:t>5</a:t>
            </a:r>
            <a:r>
              <a:rPr lang="zh-CN" altLang="en-US" sz="1600" dirty="0" smtClean="0"/>
              <a:t>个人一个小组；</a:t>
            </a:r>
            <a:endParaRPr lang="en-US" altLang="zh-CN" sz="1600" dirty="0" smtClean="0"/>
          </a:p>
          <a:p>
            <a:pPr marL="342900" indent="-342900" fontAlgn="base">
              <a:buFont typeface="+mj-lt"/>
              <a:buAutoNum type="arabicPeriod"/>
            </a:pPr>
            <a:r>
              <a:rPr lang="zh-CN" altLang="en-US" sz="1600" dirty="0" smtClean="0"/>
              <a:t>将之前写的用户故事做一个合并，选取其中</a:t>
            </a:r>
            <a:r>
              <a:rPr lang="en-US" altLang="zh-CN" sz="1600" dirty="0" smtClean="0"/>
              <a:t>10</a:t>
            </a:r>
            <a:r>
              <a:rPr lang="zh-CN" altLang="en-US" sz="1600" dirty="0" smtClean="0"/>
              <a:t>个故事；</a:t>
            </a:r>
            <a:endParaRPr lang="en-US" altLang="zh-CN" sz="1600" dirty="0" smtClean="0"/>
          </a:p>
          <a:p>
            <a:pPr marL="342900" indent="-342900" fontAlgn="base">
              <a:buFont typeface="+mj-lt"/>
              <a:buAutoNum type="arabicPeriod"/>
            </a:pPr>
            <a:r>
              <a:rPr lang="zh-CN" altLang="en-US" sz="1600" dirty="0" smtClean="0"/>
              <a:t>对每个故事的工作量进行评估；</a:t>
            </a:r>
            <a:endParaRPr lang="en-US" altLang="zh-CN" sz="1600" dirty="0"/>
          </a:p>
        </p:txBody>
      </p:sp>
    </p:spTree>
    <p:extLst>
      <p:ext uri="{BB962C8B-B14F-4D97-AF65-F5344CB8AC3E}">
        <p14:creationId xmlns:p14="http://schemas.microsoft.com/office/powerpoint/2010/main" val="137536556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敏捷估算</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相对估算</a:t>
            </a:r>
          </a:p>
        </p:txBody>
      </p:sp>
      <p:sp>
        <p:nvSpPr>
          <p:cNvPr id="3" name="矩形 2"/>
          <p:cNvSpPr/>
          <p:nvPr/>
        </p:nvSpPr>
        <p:spPr>
          <a:xfrm>
            <a:off x="467544" y="843558"/>
            <a:ext cx="7272808" cy="830997"/>
          </a:xfrm>
          <a:prstGeom prst="rect">
            <a:avLst/>
          </a:prstGeom>
        </p:spPr>
        <p:txBody>
          <a:bodyPr wrap="square">
            <a:spAutoFit/>
          </a:bodyPr>
          <a:lstStyle/>
          <a:p>
            <a:pPr marL="342900" indent="-342900">
              <a:buFont typeface="+mj-lt"/>
              <a:buAutoNum type="arabicPeriod"/>
            </a:pPr>
            <a:endParaRPr lang="zh-CN" altLang="en-US" sz="1600" dirty="0"/>
          </a:p>
          <a:p>
            <a:r>
              <a:rPr lang="zh-CN" altLang="en-US" sz="1600" dirty="0"/>
              <a:t/>
            </a:r>
            <a:br>
              <a:rPr lang="zh-CN" altLang="en-US" sz="1600" dirty="0"/>
            </a:br>
            <a:endParaRPr lang="zh-CN" altLang="en-US" sz="1600" dirty="0">
              <a:effectLst/>
            </a:endParaRPr>
          </a:p>
        </p:txBody>
      </p:sp>
      <p:sp>
        <p:nvSpPr>
          <p:cNvPr id="2" name="矩形 1"/>
          <p:cNvSpPr/>
          <p:nvPr/>
        </p:nvSpPr>
        <p:spPr>
          <a:xfrm>
            <a:off x="539552" y="915566"/>
            <a:ext cx="7200800" cy="2308324"/>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找</a:t>
            </a:r>
            <a:r>
              <a:rPr lang="zh-CN" altLang="en-US" dirty="0">
                <a:solidFill>
                  <a:srgbClr val="000000"/>
                </a:solidFill>
                <a:latin typeface="微软雅黑" panose="020B0503020204020204" pitchFamily="34" charset="-122"/>
                <a:ea typeface="微软雅黑" panose="020B0503020204020204" pitchFamily="34" charset="-122"/>
              </a:rPr>
              <a:t>一个</a:t>
            </a:r>
            <a:r>
              <a:rPr lang="en-US" altLang="zh-CN" dirty="0">
                <a:solidFill>
                  <a:srgbClr val="000000"/>
                </a:solidFill>
                <a:latin typeface="微软雅黑" panose="020B0503020204020204" pitchFamily="34" charset="-122"/>
                <a:ea typeface="微软雅黑" panose="020B0503020204020204" pitchFamily="34" charset="-122"/>
              </a:rPr>
              <a:t>Scrum</a:t>
            </a:r>
            <a:r>
              <a:rPr lang="zh-CN" altLang="en-US" dirty="0">
                <a:solidFill>
                  <a:srgbClr val="000000"/>
                </a:solidFill>
                <a:latin typeface="微软雅黑" panose="020B0503020204020204" pitchFamily="34" charset="-122"/>
                <a:ea typeface="微软雅黑" panose="020B0503020204020204" pitchFamily="34" charset="-122"/>
              </a:rPr>
              <a:t>团队共同认可的基准作为</a:t>
            </a:r>
            <a:r>
              <a:rPr lang="zh-CN" altLang="en-US" dirty="0" smtClean="0">
                <a:solidFill>
                  <a:srgbClr val="000000"/>
                </a:solidFill>
                <a:latin typeface="微软雅黑" panose="020B0503020204020204" pitchFamily="34" charset="-122"/>
                <a:ea typeface="微软雅黑" panose="020B0503020204020204" pitchFamily="34" charset="-122"/>
              </a:rPr>
              <a:t>参照</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估算</a:t>
            </a:r>
            <a:r>
              <a:rPr lang="zh-CN" altLang="en-US" dirty="0">
                <a:solidFill>
                  <a:srgbClr val="000000"/>
                </a:solidFill>
                <a:latin typeface="微软雅黑" panose="020B0503020204020204" pitchFamily="34" charset="-122"/>
                <a:ea typeface="微软雅黑" panose="020B0503020204020204" pitchFamily="34" charset="-122"/>
              </a:rPr>
              <a:t>结果是相对值，而非绝对值</a:t>
            </a:r>
          </a:p>
          <a:p>
            <a:pPr marL="285750" indent="-285750">
              <a:lnSpc>
                <a:spcPct val="150000"/>
              </a:lnSpc>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估算</a:t>
            </a:r>
            <a:r>
              <a:rPr lang="zh-CN" altLang="en-US" dirty="0">
                <a:solidFill>
                  <a:srgbClr val="000000"/>
                </a:solidFill>
                <a:latin typeface="微软雅黑" panose="020B0503020204020204" pitchFamily="34" charset="-122"/>
                <a:ea typeface="微软雅黑" panose="020B0503020204020204" pitchFamily="34" charset="-122"/>
              </a:rPr>
              <a:t>结果使用故事点作为单位，故事点不代表时间</a:t>
            </a:r>
          </a:p>
          <a:p>
            <a:pPr marL="285750" indent="-285750">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不必</a:t>
            </a:r>
            <a:r>
              <a:rPr lang="zh-CN" altLang="en-US" dirty="0">
                <a:solidFill>
                  <a:srgbClr val="000000"/>
                </a:solidFill>
                <a:latin typeface="微软雅黑" panose="020B0503020204020204" pitchFamily="34" charset="-122"/>
                <a:ea typeface="微软雅黑" panose="020B0503020204020204" pitchFamily="34" charset="-122"/>
              </a:rPr>
              <a:t>在意一个故事点的绝对值是多少</a:t>
            </a:r>
            <a:r>
              <a:rPr lang="en-US" altLang="zh-CN"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因为团队成员的能力不同，每个人所花的绝对时间也不同</a:t>
            </a:r>
          </a:p>
          <a:p>
            <a:pPr marL="285750" indent="-285750">
              <a:lnSpc>
                <a:spcPct val="150000"/>
              </a:lnSpc>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估算</a:t>
            </a:r>
            <a:r>
              <a:rPr lang="zh-CN" altLang="en-US" dirty="0">
                <a:solidFill>
                  <a:srgbClr val="000000"/>
                </a:solidFill>
                <a:latin typeface="微软雅黑" panose="020B0503020204020204" pitchFamily="34" charset="-122"/>
                <a:ea typeface="微软雅黑" panose="020B0503020204020204" pitchFamily="34" charset="-122"/>
              </a:rPr>
              <a:t>的是大小，而不是时间，不是周期</a:t>
            </a:r>
          </a:p>
        </p:txBody>
      </p:sp>
    </p:spTree>
    <p:extLst>
      <p:ext uri="{BB962C8B-B14F-4D97-AF65-F5344CB8AC3E}">
        <p14:creationId xmlns:p14="http://schemas.microsoft.com/office/powerpoint/2010/main" val="36867557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敏捷估算</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故事点</a:t>
            </a:r>
          </a:p>
        </p:txBody>
      </p:sp>
      <p:sp>
        <p:nvSpPr>
          <p:cNvPr id="3" name="矩形 2"/>
          <p:cNvSpPr/>
          <p:nvPr/>
        </p:nvSpPr>
        <p:spPr>
          <a:xfrm>
            <a:off x="467544" y="843558"/>
            <a:ext cx="7272808" cy="830997"/>
          </a:xfrm>
          <a:prstGeom prst="rect">
            <a:avLst/>
          </a:prstGeom>
        </p:spPr>
        <p:txBody>
          <a:bodyPr wrap="square">
            <a:spAutoFit/>
          </a:bodyPr>
          <a:lstStyle/>
          <a:p>
            <a:pPr marL="342900" indent="-342900">
              <a:buFont typeface="+mj-lt"/>
              <a:buAutoNum type="arabicPeriod"/>
            </a:pPr>
            <a:endParaRPr lang="zh-CN" altLang="en-US" sz="1600" dirty="0"/>
          </a:p>
          <a:p>
            <a:r>
              <a:rPr lang="zh-CN" altLang="en-US" sz="1600" dirty="0"/>
              <a:t/>
            </a:r>
            <a:br>
              <a:rPr lang="zh-CN" altLang="en-US" sz="1600" dirty="0"/>
            </a:br>
            <a:endParaRPr lang="zh-CN" altLang="en-US" sz="1600" dirty="0">
              <a:effectLst/>
            </a:endParaRPr>
          </a:p>
        </p:txBody>
      </p:sp>
      <p:sp>
        <p:nvSpPr>
          <p:cNvPr id="2" name="矩形 1"/>
          <p:cNvSpPr/>
          <p:nvPr/>
        </p:nvSpPr>
        <p:spPr>
          <a:xfrm>
            <a:off x="539552" y="915566"/>
            <a:ext cx="6840760" cy="1077218"/>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t>故事点是用来</a:t>
            </a:r>
            <a:r>
              <a:rPr lang="zh-CN" altLang="en-US" sz="1600" dirty="0"/>
              <a:t>计量工作量规模的单位</a:t>
            </a:r>
          </a:p>
          <a:p>
            <a:pPr marL="285750" indent="-285750">
              <a:buFont typeface="Arial" panose="020B0604020202020204" pitchFamily="34" charset="0"/>
              <a:buChar char="•"/>
            </a:pPr>
            <a:r>
              <a:rPr lang="zh-CN" altLang="en-US" sz="1600" dirty="0" smtClean="0"/>
              <a:t>故事</a:t>
            </a:r>
            <a:r>
              <a:rPr lang="zh-CN" altLang="en-US" sz="1600" dirty="0"/>
              <a:t>点通常</a:t>
            </a:r>
            <a:r>
              <a:rPr lang="zh-CN" altLang="en-US" sz="1600" dirty="0" smtClean="0"/>
              <a:t>用于</a:t>
            </a:r>
            <a:r>
              <a:rPr lang="en-US" altLang="zh-CN" sz="1600" dirty="0" smtClean="0"/>
              <a:t>PBI</a:t>
            </a:r>
            <a:r>
              <a:rPr lang="zh-CN" altLang="en-US" sz="1600" dirty="0"/>
              <a:t>或者用户故事的估算</a:t>
            </a:r>
          </a:p>
          <a:p>
            <a:pPr marL="285750" indent="-285750">
              <a:buFont typeface="Arial" panose="020B0604020202020204" pitchFamily="34" charset="0"/>
              <a:buChar char="•"/>
            </a:pPr>
            <a:r>
              <a:rPr lang="zh-CN" altLang="en-US" sz="1600" dirty="0" smtClean="0"/>
              <a:t>通常将</a:t>
            </a:r>
            <a:r>
              <a:rPr lang="zh-CN" altLang="en-US" sz="1600" dirty="0"/>
              <a:t>用户故事中团队认为最小的那个设定为</a:t>
            </a:r>
            <a:r>
              <a:rPr lang="en-US" altLang="zh-CN" sz="1600" dirty="0"/>
              <a:t>1</a:t>
            </a:r>
            <a:r>
              <a:rPr lang="zh-CN" altLang="en-US" sz="1600" dirty="0" smtClean="0"/>
              <a:t>个故事点，并把它作为基础参考</a:t>
            </a:r>
            <a:endParaRPr lang="zh-CN" altLang="en-US" sz="1600" dirty="0"/>
          </a:p>
        </p:txBody>
      </p:sp>
      <p:sp>
        <p:nvSpPr>
          <p:cNvPr id="5" name="矩形 4"/>
          <p:cNvSpPr/>
          <p:nvPr/>
        </p:nvSpPr>
        <p:spPr>
          <a:xfrm>
            <a:off x="539209" y="2715766"/>
            <a:ext cx="6984776" cy="830997"/>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t>所有人标准统一，理解统一；</a:t>
            </a:r>
            <a:endParaRPr lang="en-US" altLang="zh-CN" sz="1600" dirty="0" smtClean="0"/>
          </a:p>
          <a:p>
            <a:pPr marL="285750" indent="-285750">
              <a:buFont typeface="Arial" panose="020B0604020202020204" pitchFamily="34" charset="0"/>
              <a:buChar char="•"/>
            </a:pPr>
            <a:r>
              <a:rPr lang="zh-CN" altLang="en-US" sz="1600" dirty="0" smtClean="0"/>
              <a:t>避免因为能力差异造成评估不一致；</a:t>
            </a:r>
            <a:endParaRPr lang="en-US" altLang="zh-CN" sz="1600" dirty="0" smtClean="0"/>
          </a:p>
          <a:p>
            <a:pPr marL="285750" indent="-285750">
              <a:buFont typeface="Arial" panose="020B0604020202020204" pitchFamily="34" charset="0"/>
              <a:buChar char="•"/>
            </a:pPr>
            <a:r>
              <a:rPr lang="zh-CN" altLang="en-US" sz="1600" dirty="0" smtClean="0"/>
              <a:t>用于评估团队速率而不是个人；</a:t>
            </a:r>
            <a:endParaRPr lang="zh-CN" altLang="en-US" sz="1600" dirty="0"/>
          </a:p>
        </p:txBody>
      </p:sp>
    </p:spTree>
    <p:extLst>
      <p:ext uri="{BB962C8B-B14F-4D97-AF65-F5344CB8AC3E}">
        <p14:creationId xmlns:p14="http://schemas.microsoft.com/office/powerpoint/2010/main" val="131343733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敏捷估算</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故事点</a:t>
            </a:r>
          </a:p>
        </p:txBody>
      </p:sp>
      <p:sp>
        <p:nvSpPr>
          <p:cNvPr id="3" name="矩形 2"/>
          <p:cNvSpPr/>
          <p:nvPr/>
        </p:nvSpPr>
        <p:spPr>
          <a:xfrm>
            <a:off x="467544" y="843558"/>
            <a:ext cx="7272808" cy="830997"/>
          </a:xfrm>
          <a:prstGeom prst="rect">
            <a:avLst/>
          </a:prstGeom>
        </p:spPr>
        <p:txBody>
          <a:bodyPr wrap="square">
            <a:spAutoFit/>
          </a:bodyPr>
          <a:lstStyle/>
          <a:p>
            <a:pPr marL="342900" indent="-342900">
              <a:buFont typeface="+mj-lt"/>
              <a:buAutoNum type="arabicPeriod"/>
            </a:pPr>
            <a:endParaRPr lang="zh-CN" altLang="en-US" sz="1600" dirty="0"/>
          </a:p>
          <a:p>
            <a:r>
              <a:rPr lang="zh-CN" altLang="en-US" sz="1600" dirty="0"/>
              <a:t/>
            </a:r>
            <a:br>
              <a:rPr lang="zh-CN" altLang="en-US" sz="1600" dirty="0"/>
            </a:br>
            <a:endParaRPr lang="zh-CN" altLang="en-US" sz="1600" dirty="0">
              <a:effectLst/>
            </a:endParaRPr>
          </a:p>
        </p:txBody>
      </p:sp>
      <p:sp>
        <p:nvSpPr>
          <p:cNvPr id="4" name="矩形 3"/>
          <p:cNvSpPr/>
          <p:nvPr/>
        </p:nvSpPr>
        <p:spPr>
          <a:xfrm>
            <a:off x="611560" y="843558"/>
            <a:ext cx="3816424" cy="2923877"/>
          </a:xfrm>
          <a:prstGeom prst="rect">
            <a:avLst/>
          </a:prstGeom>
        </p:spPr>
        <p:txBody>
          <a:bodyPr wrap="square">
            <a:spAutoFit/>
          </a:bodyPr>
          <a:lstStyle/>
          <a:p>
            <a:r>
              <a:rPr lang="zh-CN" altLang="en-US" sz="2000" dirty="0" smtClean="0">
                <a:solidFill>
                  <a:srgbClr val="000000"/>
                </a:solidFill>
                <a:latin typeface="微软雅黑" panose="020B0503020204020204" pitchFamily="34" charset="-122"/>
                <a:ea typeface="微软雅黑" panose="020B0503020204020204" pitchFamily="34" charset="-122"/>
              </a:rPr>
              <a:t>使用</a:t>
            </a:r>
            <a:r>
              <a:rPr lang="zh-CN" altLang="en-US" sz="2000" dirty="0">
                <a:solidFill>
                  <a:srgbClr val="000000"/>
                </a:solidFill>
                <a:latin typeface="微软雅黑" panose="020B0503020204020204" pitchFamily="34" charset="-122"/>
                <a:ea typeface="微软雅黑" panose="020B0503020204020204" pitchFamily="34" charset="-122"/>
              </a:rPr>
              <a:t>故事点和相对估算法估算以下动物的体积大小</a:t>
            </a:r>
          </a:p>
          <a:p>
            <a:pPr marL="285750" indent="-285750">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斑马</a:t>
            </a: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大象</a:t>
            </a: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狮子</a:t>
            </a: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老虎</a:t>
            </a: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猎豹</a:t>
            </a: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狼</a:t>
            </a: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山羊</a:t>
            </a: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猫</a:t>
            </a:r>
            <a:endParaRPr lang="en-US" altLang="zh-CN" dirty="0">
              <a:solidFill>
                <a:srgbClr val="000000"/>
              </a:solidFill>
              <a:latin typeface="Arial" panose="020B0604020202020204" pitchFamily="34" charset="0"/>
              <a:ea typeface="微软雅黑" panose="020B0503020204020204" pitchFamily="34" charset="-122"/>
            </a:endParaRPr>
          </a:p>
        </p:txBody>
      </p:sp>
      <p:sp>
        <p:nvSpPr>
          <p:cNvPr id="6" name="矩形 5"/>
          <p:cNvSpPr/>
          <p:nvPr/>
        </p:nvSpPr>
        <p:spPr>
          <a:xfrm>
            <a:off x="4355976" y="2074664"/>
            <a:ext cx="5526360" cy="523220"/>
          </a:xfrm>
          <a:prstGeom prst="rect">
            <a:avLst/>
          </a:prstGeom>
        </p:spPr>
        <p:txBody>
          <a:bodyPr wrap="square">
            <a:spAutoFit/>
          </a:bodyPr>
          <a:lstStyle/>
          <a:p>
            <a:r>
              <a:rPr lang="zh-CN" altLang="en-US" sz="1400" dirty="0">
                <a:solidFill>
                  <a:srgbClr val="000000"/>
                </a:solidFill>
                <a:latin typeface="微软雅黑" panose="020B0503020204020204" pitchFamily="34" charset="-122"/>
                <a:ea typeface="微软雅黑" panose="020B0503020204020204" pitchFamily="34" charset="-122"/>
              </a:rPr>
              <a:t>使用体积最小的动物作为参考基准，代表</a:t>
            </a:r>
            <a:r>
              <a:rPr lang="en-US" altLang="zh-CN" sz="1400" dirty="0">
                <a:solidFill>
                  <a:srgbClr val="000000"/>
                </a:solidFill>
                <a:latin typeface="微软雅黑" panose="020B0503020204020204" pitchFamily="34" charset="-122"/>
                <a:ea typeface="微软雅黑" panose="020B0503020204020204" pitchFamily="34" charset="-122"/>
              </a:rPr>
              <a:t>1</a:t>
            </a:r>
            <a:r>
              <a:rPr lang="zh-CN" altLang="en-US" sz="1400" dirty="0">
                <a:solidFill>
                  <a:srgbClr val="000000"/>
                </a:solidFill>
                <a:latin typeface="微软雅黑" panose="020B0503020204020204" pitchFamily="34" charset="-122"/>
                <a:ea typeface="微软雅黑" panose="020B0503020204020204" pitchFamily="34" charset="-122"/>
              </a:rPr>
              <a:t>个故事</a:t>
            </a:r>
            <a:r>
              <a:rPr lang="zh-CN" altLang="en-US" sz="1400" dirty="0" smtClean="0">
                <a:solidFill>
                  <a:srgbClr val="000000"/>
                </a:solidFill>
                <a:latin typeface="微软雅黑" panose="020B0503020204020204" pitchFamily="34" charset="-122"/>
                <a:ea typeface="微软雅黑" panose="020B0503020204020204" pitchFamily="34" charset="-122"/>
              </a:rPr>
              <a:t>点</a:t>
            </a:r>
            <a:endParaRPr lang="en-US" altLang="zh-CN" sz="1400" dirty="0" smtClean="0">
              <a:solidFill>
                <a:srgbClr val="000000"/>
              </a:solidFill>
              <a:latin typeface="微软雅黑" panose="020B0503020204020204" pitchFamily="34" charset="-122"/>
              <a:ea typeface="微软雅黑" panose="020B0503020204020204" pitchFamily="34" charset="-122"/>
            </a:endParaRPr>
          </a:p>
          <a:p>
            <a:r>
              <a:rPr lang="zh-CN" altLang="en-US" sz="1400" dirty="0" smtClean="0"/>
              <a:t>通过这个基准作为参照估算其它动物</a:t>
            </a:r>
            <a:endParaRPr lang="zh-CN" altLang="en-US" sz="1400" dirty="0"/>
          </a:p>
        </p:txBody>
      </p:sp>
    </p:spTree>
    <p:extLst>
      <p:ext uri="{BB962C8B-B14F-4D97-AF65-F5344CB8AC3E}">
        <p14:creationId xmlns:p14="http://schemas.microsoft.com/office/powerpoint/2010/main" val="407671098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敏捷估算</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团队速率</a:t>
            </a:r>
          </a:p>
        </p:txBody>
      </p:sp>
      <p:sp>
        <p:nvSpPr>
          <p:cNvPr id="3" name="矩形 2"/>
          <p:cNvSpPr/>
          <p:nvPr/>
        </p:nvSpPr>
        <p:spPr>
          <a:xfrm>
            <a:off x="467544" y="843558"/>
            <a:ext cx="7272808" cy="830997"/>
          </a:xfrm>
          <a:prstGeom prst="rect">
            <a:avLst/>
          </a:prstGeom>
        </p:spPr>
        <p:txBody>
          <a:bodyPr wrap="square">
            <a:spAutoFit/>
          </a:bodyPr>
          <a:lstStyle/>
          <a:p>
            <a:pPr marL="342900" indent="-342900">
              <a:buFont typeface="+mj-lt"/>
              <a:buAutoNum type="arabicPeriod"/>
            </a:pPr>
            <a:endParaRPr lang="zh-CN" altLang="en-US" sz="1600" dirty="0"/>
          </a:p>
          <a:p>
            <a:r>
              <a:rPr lang="zh-CN" altLang="en-US" sz="1600" dirty="0"/>
              <a:t/>
            </a:r>
            <a:br>
              <a:rPr lang="zh-CN" altLang="en-US" sz="1600" dirty="0"/>
            </a:br>
            <a:endParaRPr lang="zh-CN" altLang="en-US" sz="1600" dirty="0">
              <a:effectLst/>
            </a:endParaRPr>
          </a:p>
        </p:txBody>
      </p:sp>
      <p:sp>
        <p:nvSpPr>
          <p:cNvPr id="2" name="矩形 1"/>
          <p:cNvSpPr/>
          <p:nvPr/>
        </p:nvSpPr>
        <p:spPr>
          <a:xfrm>
            <a:off x="539552" y="915566"/>
            <a:ext cx="6984776" cy="646331"/>
          </a:xfrm>
          <a:prstGeom prst="rect">
            <a:avLst/>
          </a:prstGeom>
        </p:spPr>
        <p:txBody>
          <a:bodyPr wrap="square">
            <a:spAutoFit/>
          </a:bodyPr>
          <a:lstStyle/>
          <a:p>
            <a:r>
              <a:rPr lang="zh-CN" altLang="en-US" dirty="0" smtClean="0"/>
              <a:t>团队</a:t>
            </a:r>
            <a:r>
              <a:rPr lang="zh-CN" altLang="en-US" dirty="0"/>
              <a:t>速率是一个</a:t>
            </a:r>
            <a:r>
              <a:rPr lang="en-US" altLang="zh-CN" dirty="0"/>
              <a:t>Scrum</a:t>
            </a:r>
            <a:r>
              <a:rPr lang="zh-CN" altLang="en-US" dirty="0"/>
              <a:t>团队在一个</a:t>
            </a:r>
            <a:r>
              <a:rPr lang="en-US" altLang="zh-CN" dirty="0"/>
              <a:t>Sprint</a:t>
            </a:r>
            <a:r>
              <a:rPr lang="zh-CN" altLang="en-US" dirty="0"/>
              <a:t>中实际完成的故事点数</a:t>
            </a:r>
          </a:p>
          <a:p>
            <a:r>
              <a:rPr lang="zh-CN" altLang="en-US" dirty="0" smtClean="0"/>
              <a:t>通过</a:t>
            </a:r>
            <a:r>
              <a:rPr lang="zh-CN" altLang="en-US" dirty="0"/>
              <a:t>团队速率可以知道团队做的有多快</a:t>
            </a:r>
          </a:p>
        </p:txBody>
      </p:sp>
      <p:sp>
        <p:nvSpPr>
          <p:cNvPr id="5" name="矩形 4"/>
          <p:cNvSpPr/>
          <p:nvPr/>
        </p:nvSpPr>
        <p:spPr>
          <a:xfrm>
            <a:off x="539552" y="1851670"/>
            <a:ext cx="6984776" cy="1384995"/>
          </a:xfrm>
          <a:prstGeom prst="rect">
            <a:avLst/>
          </a:prstGeom>
        </p:spPr>
        <p:txBody>
          <a:bodyPr wrap="square">
            <a:spAutoFit/>
          </a:bodyPr>
          <a:lstStyle/>
          <a:p>
            <a:endParaRPr lang="zh-CN" altLang="en-US" dirty="0"/>
          </a:p>
          <a:p>
            <a:r>
              <a:rPr lang="zh-CN" altLang="en-US" dirty="0"/>
              <a:t>记录每个</a:t>
            </a:r>
            <a:r>
              <a:rPr lang="en-US" altLang="zh-CN" dirty="0"/>
              <a:t>Sprint</a:t>
            </a:r>
            <a:r>
              <a:rPr lang="zh-CN" altLang="en-US" dirty="0"/>
              <a:t>的速率，得到平均值</a:t>
            </a:r>
          </a:p>
          <a:p>
            <a:pPr marL="285750" indent="-285750">
              <a:buFont typeface="Arial" panose="020B0604020202020204" pitchFamily="34" charset="0"/>
              <a:buChar char="•"/>
            </a:pPr>
            <a:r>
              <a:rPr lang="zh-CN" altLang="en-US" sz="1600" dirty="0" smtClean="0"/>
              <a:t>如果</a:t>
            </a:r>
            <a:r>
              <a:rPr lang="zh-CN" altLang="en-US" sz="1600" dirty="0"/>
              <a:t>没有历史数据怎么办</a:t>
            </a:r>
            <a:r>
              <a:rPr lang="zh-CN" altLang="en-US" sz="1600" dirty="0" smtClean="0"/>
              <a:t>？</a:t>
            </a:r>
            <a:endParaRPr lang="en-US" altLang="zh-CN" sz="1600" dirty="0" smtClean="0"/>
          </a:p>
          <a:p>
            <a:pPr marL="285750" indent="-285750">
              <a:buFont typeface="Arial" panose="020B0604020202020204" pitchFamily="34" charset="0"/>
              <a:buChar char="•"/>
            </a:pPr>
            <a:r>
              <a:rPr lang="zh-CN" altLang="en-US" sz="1600" dirty="0" smtClean="0"/>
              <a:t>做</a:t>
            </a:r>
            <a:r>
              <a:rPr lang="en-US" altLang="zh-CN" sz="1600" dirty="0"/>
              <a:t>1</a:t>
            </a:r>
            <a:r>
              <a:rPr lang="zh-CN" altLang="en-US" sz="1600" dirty="0"/>
              <a:t>到</a:t>
            </a:r>
            <a:r>
              <a:rPr lang="en-US" altLang="zh-CN" sz="1600" dirty="0"/>
              <a:t>2</a:t>
            </a:r>
            <a:r>
              <a:rPr lang="zh-CN" altLang="en-US" sz="1600" dirty="0"/>
              <a:t>个</a:t>
            </a:r>
            <a:r>
              <a:rPr lang="en-US" altLang="zh-CN" sz="1600" dirty="0"/>
              <a:t>Sprint</a:t>
            </a:r>
            <a:r>
              <a:rPr lang="zh-CN" altLang="en-US" sz="1600" dirty="0"/>
              <a:t>测试真实</a:t>
            </a:r>
            <a:r>
              <a:rPr lang="zh-CN" altLang="en-US" sz="1600" dirty="0" smtClean="0"/>
              <a:t>速率</a:t>
            </a:r>
            <a:endParaRPr lang="en-US" altLang="zh-CN" sz="1600" dirty="0" smtClean="0"/>
          </a:p>
          <a:p>
            <a:pPr marL="285750" indent="-285750">
              <a:buFont typeface="Arial" panose="020B0604020202020204" pitchFamily="34" charset="0"/>
              <a:buChar char="•"/>
            </a:pPr>
            <a:r>
              <a:rPr lang="zh-CN" altLang="en-US" sz="1600" dirty="0" smtClean="0"/>
              <a:t>做</a:t>
            </a:r>
            <a:r>
              <a:rPr lang="en-US" altLang="zh-CN" sz="1600" dirty="0"/>
              <a:t>Sprint</a:t>
            </a:r>
            <a:r>
              <a:rPr lang="zh-CN" altLang="en-US" sz="1600" dirty="0"/>
              <a:t>计划会议，估算一个速率</a:t>
            </a:r>
          </a:p>
        </p:txBody>
      </p:sp>
      <p:pic>
        <p:nvPicPr>
          <p:cNvPr id="4" name="图片 3"/>
          <p:cNvPicPr>
            <a:picLocks noChangeAspect="1"/>
          </p:cNvPicPr>
          <p:nvPr/>
        </p:nvPicPr>
        <p:blipFill>
          <a:blip r:embed="rId3"/>
          <a:stretch>
            <a:fillRect/>
          </a:stretch>
        </p:blipFill>
        <p:spPr>
          <a:xfrm>
            <a:off x="4572000" y="3003798"/>
            <a:ext cx="3980953" cy="1909524"/>
          </a:xfrm>
          <a:prstGeom prst="rect">
            <a:avLst/>
          </a:prstGeom>
        </p:spPr>
      </p:pic>
    </p:spTree>
    <p:extLst>
      <p:ext uri="{BB962C8B-B14F-4D97-AF65-F5344CB8AC3E}">
        <p14:creationId xmlns:p14="http://schemas.microsoft.com/office/powerpoint/2010/main" val="409059588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敏捷估算</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扑克牌估算</a:t>
            </a:r>
          </a:p>
        </p:txBody>
      </p:sp>
      <p:sp>
        <p:nvSpPr>
          <p:cNvPr id="3" name="矩形 2"/>
          <p:cNvSpPr/>
          <p:nvPr/>
        </p:nvSpPr>
        <p:spPr>
          <a:xfrm>
            <a:off x="467544" y="843558"/>
            <a:ext cx="7272808" cy="830997"/>
          </a:xfrm>
          <a:prstGeom prst="rect">
            <a:avLst/>
          </a:prstGeom>
        </p:spPr>
        <p:txBody>
          <a:bodyPr wrap="square">
            <a:spAutoFit/>
          </a:bodyPr>
          <a:lstStyle/>
          <a:p>
            <a:pPr marL="342900" indent="-342900">
              <a:buFont typeface="+mj-lt"/>
              <a:buAutoNum type="arabicPeriod"/>
            </a:pPr>
            <a:endParaRPr lang="zh-CN" altLang="en-US" sz="1600" dirty="0"/>
          </a:p>
          <a:p>
            <a:r>
              <a:rPr lang="zh-CN" altLang="en-US" sz="1600" dirty="0"/>
              <a:t/>
            </a:r>
            <a:br>
              <a:rPr lang="zh-CN" altLang="en-US" sz="1600" dirty="0"/>
            </a:br>
            <a:endParaRPr lang="zh-CN" altLang="en-US" sz="1600" dirty="0">
              <a:effectLst/>
            </a:endParaRPr>
          </a:p>
        </p:txBody>
      </p:sp>
      <p:sp>
        <p:nvSpPr>
          <p:cNvPr id="6" name="矩形 5"/>
          <p:cNvSpPr/>
          <p:nvPr/>
        </p:nvSpPr>
        <p:spPr>
          <a:xfrm>
            <a:off x="467544" y="699542"/>
            <a:ext cx="7992888" cy="1354217"/>
          </a:xfrm>
          <a:prstGeom prst="rect">
            <a:avLst/>
          </a:prstGeom>
        </p:spPr>
        <p:txBody>
          <a:bodyPr wrap="square">
            <a:spAutoFit/>
          </a:bodyPr>
          <a:lstStyle/>
          <a:p>
            <a:r>
              <a:rPr lang="zh-CN" altLang="en-US" sz="1400" dirty="0" smtClean="0">
                <a:solidFill>
                  <a:srgbClr val="0000FF"/>
                </a:solidFill>
                <a:latin typeface="Tahoma" panose="020B0604030504040204" pitchFamily="34" charset="0"/>
              </a:rPr>
              <a:t>具体</a:t>
            </a:r>
            <a:r>
              <a:rPr lang="zh-CN" altLang="en-US" sz="1400" dirty="0">
                <a:solidFill>
                  <a:srgbClr val="0000FF"/>
                </a:solidFill>
                <a:latin typeface="Tahoma" panose="020B0604030504040204" pitchFamily="34" charset="0"/>
              </a:rPr>
              <a:t>步骤：</a:t>
            </a:r>
            <a:endParaRPr lang="zh-CN" altLang="en-US" sz="1400" dirty="0"/>
          </a:p>
          <a:p>
            <a:pPr marL="285750" indent="-285750">
              <a:buFont typeface="Arial" panose="020B0604020202020204" pitchFamily="34" charset="0"/>
              <a:buChar char="•"/>
            </a:pPr>
            <a:r>
              <a:rPr lang="zh-CN" altLang="en-US" sz="1400" dirty="0" smtClean="0">
                <a:solidFill>
                  <a:srgbClr val="444444"/>
                </a:solidFill>
                <a:latin typeface="Tahoma" panose="020B0604030504040204" pitchFamily="34" charset="0"/>
              </a:rPr>
              <a:t>每个人</a:t>
            </a:r>
            <a:r>
              <a:rPr lang="zh-CN" altLang="en-US" sz="1400" dirty="0">
                <a:solidFill>
                  <a:srgbClr val="444444"/>
                </a:solidFill>
                <a:latin typeface="Tahoma" panose="020B0604030504040204" pitchFamily="34" charset="0"/>
              </a:rPr>
              <a:t>各自估算后独立出暗牌，听口令一起开牌。</a:t>
            </a:r>
            <a:endParaRPr lang="zh-CN" altLang="en-US" sz="1400" dirty="0"/>
          </a:p>
          <a:p>
            <a:pPr marL="285750" indent="-285750">
              <a:buFont typeface="Arial" panose="020B0604020202020204" pitchFamily="34" charset="0"/>
              <a:buChar char="•"/>
            </a:pPr>
            <a:r>
              <a:rPr lang="zh-CN" altLang="en-US" sz="1400" dirty="0" smtClean="0">
                <a:solidFill>
                  <a:srgbClr val="444444"/>
                </a:solidFill>
                <a:latin typeface="Tahoma" panose="020B0604030504040204" pitchFamily="34" charset="0"/>
              </a:rPr>
              <a:t>数值</a:t>
            </a:r>
            <a:r>
              <a:rPr lang="zh-CN" altLang="en-US" sz="1400" dirty="0">
                <a:solidFill>
                  <a:srgbClr val="444444"/>
                </a:solidFill>
                <a:latin typeface="Tahoma" panose="020B0604030504040204" pitchFamily="34" charset="0"/>
              </a:rPr>
              <a:t>最大者与最小者</a:t>
            </a:r>
            <a:r>
              <a:rPr lang="en-US" altLang="zh-CN" sz="1400" dirty="0">
                <a:solidFill>
                  <a:srgbClr val="444444"/>
                </a:solidFill>
                <a:latin typeface="Tahoma" panose="020B0604030504040204" pitchFamily="34" charset="0"/>
              </a:rPr>
              <a:t>PK</a:t>
            </a:r>
            <a:r>
              <a:rPr lang="zh-CN" altLang="en-US" sz="1400" dirty="0">
                <a:solidFill>
                  <a:srgbClr val="444444"/>
                </a:solidFill>
                <a:latin typeface="Tahoma" panose="020B0604030504040204" pitchFamily="34" charset="0"/>
              </a:rPr>
              <a:t>，其他人旁听也可参考。</a:t>
            </a:r>
            <a:endParaRPr lang="zh-CN" altLang="en-US" sz="1400" dirty="0"/>
          </a:p>
          <a:p>
            <a:pPr marL="285750" indent="-285750">
              <a:buFont typeface="Arial" panose="020B0604020202020204" pitchFamily="34" charset="0"/>
              <a:buChar char="•"/>
            </a:pPr>
            <a:r>
              <a:rPr lang="zh-CN" altLang="en-US" sz="1400" dirty="0" smtClean="0">
                <a:solidFill>
                  <a:srgbClr val="444444"/>
                </a:solidFill>
                <a:latin typeface="Tahoma" panose="020B0604030504040204" pitchFamily="34" charset="0"/>
              </a:rPr>
              <a:t>讨论</a:t>
            </a:r>
            <a:r>
              <a:rPr lang="zh-CN" altLang="en-US" sz="1400" dirty="0">
                <a:solidFill>
                  <a:srgbClr val="444444"/>
                </a:solidFill>
                <a:latin typeface="Tahoma" panose="020B0604030504040204" pitchFamily="34" charset="0"/>
              </a:rPr>
              <a:t>结束后重新出牌和开牌。</a:t>
            </a:r>
            <a:endParaRPr lang="zh-CN" altLang="en-US" sz="1400" dirty="0"/>
          </a:p>
          <a:p>
            <a:pPr marL="285750" indent="-285750">
              <a:buFont typeface="Arial" panose="020B0604020202020204" pitchFamily="34" charset="0"/>
              <a:buChar char="•"/>
            </a:pPr>
            <a:r>
              <a:rPr lang="zh-CN" altLang="en-US" sz="1400" dirty="0" smtClean="0">
                <a:solidFill>
                  <a:srgbClr val="444444"/>
                </a:solidFill>
                <a:latin typeface="Tahoma" panose="020B0604030504040204" pitchFamily="34" charset="0"/>
              </a:rPr>
              <a:t>重复</a:t>
            </a:r>
            <a:r>
              <a:rPr lang="zh-CN" altLang="en-US" sz="1400" dirty="0">
                <a:solidFill>
                  <a:srgbClr val="444444"/>
                </a:solidFill>
                <a:latin typeface="Tahoma" panose="020B0604030504040204" pitchFamily="34" charset="0"/>
              </a:rPr>
              <a:t>上述过程，直到结果比较接近。</a:t>
            </a:r>
            <a:endParaRPr lang="zh-CN" altLang="en-US" sz="1400" dirty="0"/>
          </a:p>
          <a:p>
            <a:endParaRPr lang="zh-CN" altLang="en-US" sz="1200" dirty="0"/>
          </a:p>
        </p:txBody>
      </p:sp>
      <p:pic>
        <p:nvPicPr>
          <p:cNvPr id="7" name="图片 6"/>
          <p:cNvPicPr>
            <a:picLocks noChangeAspect="1"/>
          </p:cNvPicPr>
          <p:nvPr/>
        </p:nvPicPr>
        <p:blipFill>
          <a:blip r:embed="rId3"/>
          <a:stretch>
            <a:fillRect/>
          </a:stretch>
        </p:blipFill>
        <p:spPr>
          <a:xfrm>
            <a:off x="4827823" y="2391569"/>
            <a:ext cx="3232769" cy="1996515"/>
          </a:xfrm>
          <a:prstGeom prst="rect">
            <a:avLst/>
          </a:prstGeom>
        </p:spPr>
      </p:pic>
      <p:pic>
        <p:nvPicPr>
          <p:cNvPr id="8" name="图片 7"/>
          <p:cNvPicPr>
            <a:picLocks noChangeAspect="1"/>
          </p:cNvPicPr>
          <p:nvPr/>
        </p:nvPicPr>
        <p:blipFill>
          <a:blip r:embed="rId4"/>
          <a:stretch>
            <a:fillRect/>
          </a:stretch>
        </p:blipFill>
        <p:spPr>
          <a:xfrm>
            <a:off x="683568" y="2329659"/>
            <a:ext cx="3240360" cy="2058425"/>
          </a:xfrm>
          <a:prstGeom prst="rect">
            <a:avLst/>
          </a:prstGeom>
        </p:spPr>
      </p:pic>
    </p:spTree>
    <p:extLst>
      <p:ext uri="{BB962C8B-B14F-4D97-AF65-F5344CB8AC3E}">
        <p14:creationId xmlns:p14="http://schemas.microsoft.com/office/powerpoint/2010/main" val="239977485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敏捷估算</a:t>
            </a:r>
            <a:r>
              <a:rPr lang="en-US" altLang="zh-CN" sz="2000" b="1" dirty="0" smtClean="0">
                <a:solidFill>
                  <a:schemeClr val="tx1">
                    <a:lumMod val="75000"/>
                    <a:lumOff val="25000"/>
                  </a:schemeClr>
                </a:solidFill>
              </a:rPr>
              <a:t>-</a:t>
            </a:r>
            <a:r>
              <a:rPr lang="zh-CN" altLang="en-US" sz="2000" b="1" dirty="0" smtClean="0">
                <a:solidFill>
                  <a:schemeClr val="tx1">
                    <a:lumMod val="75000"/>
                    <a:lumOff val="25000"/>
                  </a:schemeClr>
                </a:solidFill>
              </a:rPr>
              <a:t>扑克牌估算</a:t>
            </a:r>
          </a:p>
        </p:txBody>
      </p:sp>
      <p:sp>
        <p:nvSpPr>
          <p:cNvPr id="3" name="矩形 2"/>
          <p:cNvSpPr/>
          <p:nvPr/>
        </p:nvSpPr>
        <p:spPr>
          <a:xfrm>
            <a:off x="395536" y="1120556"/>
            <a:ext cx="7272808" cy="830997"/>
          </a:xfrm>
          <a:prstGeom prst="rect">
            <a:avLst/>
          </a:prstGeom>
        </p:spPr>
        <p:txBody>
          <a:bodyPr wrap="square">
            <a:spAutoFit/>
          </a:bodyPr>
          <a:lstStyle/>
          <a:p>
            <a:pPr marL="342900" indent="-342900">
              <a:buFont typeface="+mj-lt"/>
              <a:buAutoNum type="arabicPeriod"/>
            </a:pPr>
            <a:endParaRPr lang="zh-CN" altLang="en-US" sz="1600" dirty="0"/>
          </a:p>
          <a:p>
            <a:r>
              <a:rPr lang="zh-CN" altLang="en-US" sz="1600" dirty="0"/>
              <a:t/>
            </a:r>
            <a:br>
              <a:rPr lang="zh-CN" altLang="en-US" sz="1600" dirty="0"/>
            </a:br>
            <a:endParaRPr lang="zh-CN" altLang="en-US" sz="1600" dirty="0">
              <a:effectLst/>
            </a:endParaRPr>
          </a:p>
        </p:txBody>
      </p:sp>
      <p:sp>
        <p:nvSpPr>
          <p:cNvPr id="6" name="矩形 5"/>
          <p:cNvSpPr/>
          <p:nvPr/>
        </p:nvSpPr>
        <p:spPr>
          <a:xfrm>
            <a:off x="683568" y="1844770"/>
            <a:ext cx="7992888" cy="3447098"/>
          </a:xfrm>
          <a:prstGeom prst="rect">
            <a:avLst/>
          </a:prstGeom>
        </p:spPr>
        <p:txBody>
          <a:bodyPr wrap="square">
            <a:spAutoFit/>
          </a:bodyPr>
          <a:lstStyle/>
          <a:p>
            <a:endParaRPr lang="zh-CN" altLang="en-US" sz="1200" dirty="0"/>
          </a:p>
          <a:p>
            <a:r>
              <a:rPr lang="zh-CN" altLang="en-US" sz="1400" dirty="0">
                <a:solidFill>
                  <a:srgbClr val="0000FF"/>
                </a:solidFill>
                <a:latin typeface="Tahoma" panose="020B0604030504040204" pitchFamily="34" charset="0"/>
              </a:rPr>
              <a:t>常见</a:t>
            </a:r>
            <a:r>
              <a:rPr lang="zh-CN" altLang="en-US" sz="1400" dirty="0" smtClean="0">
                <a:solidFill>
                  <a:srgbClr val="0000FF"/>
                </a:solidFill>
                <a:latin typeface="Tahoma" panose="020B0604030504040204" pitchFamily="34" charset="0"/>
              </a:rPr>
              <a:t>问题</a:t>
            </a:r>
            <a:endParaRPr lang="zh-CN" altLang="en-US" sz="1400" dirty="0"/>
          </a:p>
          <a:p>
            <a:r>
              <a:rPr lang="en-US" altLang="zh-CN" sz="1400" dirty="0">
                <a:solidFill>
                  <a:srgbClr val="444444"/>
                </a:solidFill>
                <a:latin typeface="Tahoma" panose="020B0604030504040204" pitchFamily="34" charset="0"/>
              </a:rPr>
              <a:t>1</a:t>
            </a:r>
            <a:r>
              <a:rPr lang="zh-CN" altLang="en-US" sz="1400" dirty="0">
                <a:solidFill>
                  <a:srgbClr val="444444"/>
                </a:solidFill>
                <a:latin typeface="Tahoma" panose="020B0604030504040204" pitchFamily="34" charset="0"/>
              </a:rPr>
              <a:t>、</a:t>
            </a:r>
            <a:r>
              <a:rPr lang="zh-CN" altLang="en-US" sz="1400" dirty="0" smtClean="0">
                <a:solidFill>
                  <a:srgbClr val="444444"/>
                </a:solidFill>
                <a:latin typeface="Tahoma" panose="020B0604030504040204" pitchFamily="34" charset="0"/>
              </a:rPr>
              <a:t>为什么故事项要</a:t>
            </a:r>
            <a:r>
              <a:rPr lang="zh-CN" altLang="en-US" sz="1400" dirty="0">
                <a:solidFill>
                  <a:srgbClr val="444444"/>
                </a:solidFill>
                <a:latin typeface="Tahoma" panose="020B0604030504040204" pitchFamily="34" charset="0"/>
              </a:rPr>
              <a:t>分给组而不是个人？</a:t>
            </a:r>
            <a:endParaRPr lang="zh-CN" altLang="en-US" sz="1400" dirty="0"/>
          </a:p>
          <a:p>
            <a:r>
              <a:rPr lang="zh-CN" altLang="en-US" sz="1400" dirty="0">
                <a:solidFill>
                  <a:srgbClr val="444444"/>
                </a:solidFill>
                <a:latin typeface="Tahoma" panose="020B0604030504040204" pitchFamily="34" charset="0"/>
              </a:rPr>
              <a:t>答</a:t>
            </a:r>
            <a:r>
              <a:rPr lang="zh-CN" altLang="en-US" sz="1400" dirty="0" smtClean="0">
                <a:solidFill>
                  <a:srgbClr val="444444"/>
                </a:solidFill>
                <a:latin typeface="Tahoma" panose="020B0604030504040204" pitchFamily="34" charset="0"/>
              </a:rPr>
              <a:t>：提前定好责任人可能减少其他人的投入度；</a:t>
            </a:r>
            <a:endParaRPr lang="en-US" altLang="zh-CN" sz="1400" dirty="0" smtClean="0">
              <a:solidFill>
                <a:srgbClr val="444444"/>
              </a:solidFill>
              <a:latin typeface="Tahoma" panose="020B0604030504040204" pitchFamily="34" charset="0"/>
            </a:endParaRPr>
          </a:p>
          <a:p>
            <a:r>
              <a:rPr lang="en-US" altLang="zh-CN" sz="1400" dirty="0" smtClean="0">
                <a:solidFill>
                  <a:srgbClr val="444444"/>
                </a:solidFill>
                <a:latin typeface="Tahoma" panose="020B0604030504040204" pitchFamily="34" charset="0"/>
              </a:rPr>
              <a:t>       </a:t>
            </a:r>
            <a:r>
              <a:rPr lang="zh-CN" altLang="en-US" sz="1400" dirty="0" smtClean="0">
                <a:solidFill>
                  <a:srgbClr val="444444"/>
                </a:solidFill>
                <a:latin typeface="Tahoma" panose="020B0604030504040204" pitchFamily="34" charset="0"/>
              </a:rPr>
              <a:t>每个人都要出牌，都可能需要说原因，每个人都会理解每一个功能；</a:t>
            </a:r>
            <a:endParaRPr lang="en-US" altLang="zh-CN" sz="1400" dirty="0" smtClean="0">
              <a:solidFill>
                <a:srgbClr val="444444"/>
              </a:solidFill>
              <a:latin typeface="Tahoma" panose="020B0604030504040204" pitchFamily="34" charset="0"/>
            </a:endParaRPr>
          </a:p>
          <a:p>
            <a:r>
              <a:rPr lang="en-US" altLang="zh-CN" sz="1400" dirty="0">
                <a:solidFill>
                  <a:srgbClr val="444444"/>
                </a:solidFill>
                <a:latin typeface="Tahoma" panose="020B0604030504040204" pitchFamily="34" charset="0"/>
              </a:rPr>
              <a:t> </a:t>
            </a:r>
            <a:r>
              <a:rPr lang="en-US" altLang="zh-CN" sz="1400" dirty="0" smtClean="0">
                <a:solidFill>
                  <a:srgbClr val="444444"/>
                </a:solidFill>
                <a:latin typeface="Tahoma" panose="020B0604030504040204" pitchFamily="34" charset="0"/>
              </a:rPr>
              <a:t>      </a:t>
            </a:r>
            <a:r>
              <a:rPr lang="zh-CN" altLang="en-US" sz="1400" smtClean="0">
                <a:solidFill>
                  <a:srgbClr val="444444"/>
                </a:solidFill>
                <a:latin typeface="Tahoma" panose="020B0604030504040204" pitchFamily="34" charset="0"/>
              </a:rPr>
              <a:t>即使自己不</a:t>
            </a:r>
            <a:r>
              <a:rPr lang="zh-CN" altLang="en-US" sz="1400" dirty="0" smtClean="0">
                <a:solidFill>
                  <a:srgbClr val="444444"/>
                </a:solidFill>
                <a:latin typeface="Tahoma" panose="020B0604030504040204" pitchFamily="34" charset="0"/>
              </a:rPr>
              <a:t>做，对功能的全员理解也是有价值的，也便于后续的相互支持；</a:t>
            </a:r>
            <a:endParaRPr lang="zh-CN" altLang="en-US" sz="1400" dirty="0"/>
          </a:p>
          <a:p>
            <a:endParaRPr lang="zh-CN" altLang="en-US" sz="1400" dirty="0"/>
          </a:p>
          <a:p>
            <a:r>
              <a:rPr lang="en-US" altLang="zh-CN" sz="1400" dirty="0">
                <a:solidFill>
                  <a:srgbClr val="444444"/>
                </a:solidFill>
                <a:latin typeface="Tahoma" panose="020B0604030504040204" pitchFamily="34" charset="0"/>
              </a:rPr>
              <a:t>2</a:t>
            </a:r>
            <a:r>
              <a:rPr lang="zh-CN" altLang="en-US" sz="1400" dirty="0">
                <a:solidFill>
                  <a:srgbClr val="444444"/>
                </a:solidFill>
                <a:latin typeface="Tahoma" panose="020B0604030504040204" pitchFamily="34" charset="0"/>
              </a:rPr>
              <a:t>、为什么不让最后领任务的人自己估算？</a:t>
            </a:r>
            <a:endParaRPr lang="zh-CN" altLang="en-US" sz="1400" dirty="0"/>
          </a:p>
          <a:p>
            <a:r>
              <a:rPr lang="zh-CN" altLang="en-US" sz="1400" dirty="0">
                <a:solidFill>
                  <a:srgbClr val="444444"/>
                </a:solidFill>
                <a:latin typeface="Tahoma" panose="020B0604030504040204" pitchFamily="34" charset="0"/>
              </a:rPr>
              <a:t>答：因为他很可能因为不知道某代码可用、不知道某软件不行</a:t>
            </a:r>
            <a:r>
              <a:rPr lang="en-US" altLang="zh-CN" sz="1400" dirty="0">
                <a:solidFill>
                  <a:srgbClr val="444444"/>
                </a:solidFill>
                <a:latin typeface="Tahoma" panose="020B0604030504040204" pitchFamily="34" charset="0"/>
              </a:rPr>
              <a:t>....</a:t>
            </a:r>
            <a:r>
              <a:rPr lang="zh-CN" altLang="en-US" sz="1400" dirty="0">
                <a:solidFill>
                  <a:srgbClr val="444444"/>
                </a:solidFill>
                <a:latin typeface="Tahoma" panose="020B0604030504040204" pitchFamily="34" charset="0"/>
              </a:rPr>
              <a:t>而选择了错误的实现方法</a:t>
            </a:r>
            <a:r>
              <a:rPr lang="zh-CN" altLang="en-US" sz="1400" dirty="0" smtClean="0">
                <a:solidFill>
                  <a:srgbClr val="444444"/>
                </a:solidFill>
                <a:latin typeface="Tahoma" panose="020B0604030504040204" pitchFamily="34" charset="0"/>
              </a:rPr>
              <a:t>。</a:t>
            </a:r>
            <a:r>
              <a:rPr lang="zh-CN" altLang="en-US" sz="1400" dirty="0"/>
              <a:t/>
            </a:r>
            <a:br>
              <a:rPr lang="zh-CN" altLang="en-US" sz="1400" dirty="0"/>
            </a:br>
            <a:endParaRPr lang="zh-CN" altLang="en-US" sz="1400" dirty="0"/>
          </a:p>
          <a:p>
            <a:r>
              <a:rPr lang="en-US" altLang="zh-CN" sz="1400" dirty="0">
                <a:solidFill>
                  <a:srgbClr val="444444"/>
                </a:solidFill>
                <a:latin typeface="Tahoma" panose="020B0604030504040204" pitchFamily="34" charset="0"/>
              </a:rPr>
              <a:t>3</a:t>
            </a:r>
            <a:r>
              <a:rPr lang="zh-CN" altLang="en-US" sz="1400" dirty="0">
                <a:solidFill>
                  <a:srgbClr val="444444"/>
                </a:solidFill>
                <a:latin typeface="Tahoma" panose="020B0604030504040204" pitchFamily="34" charset="0"/>
              </a:rPr>
              <a:t>、为什么不</a:t>
            </a:r>
            <a:r>
              <a:rPr lang="zh-CN" altLang="en-US" sz="1400" dirty="0" smtClean="0">
                <a:solidFill>
                  <a:srgbClr val="444444"/>
                </a:solidFill>
                <a:latin typeface="Tahoma" panose="020B0604030504040204" pitchFamily="34" charset="0"/>
              </a:rPr>
              <a:t>让专家估算</a:t>
            </a:r>
            <a:r>
              <a:rPr lang="zh-CN" altLang="en-US" sz="1400" dirty="0">
                <a:solidFill>
                  <a:srgbClr val="444444"/>
                </a:solidFill>
                <a:latin typeface="Tahoma" panose="020B0604030504040204" pitchFamily="34" charset="0"/>
              </a:rPr>
              <a:t>大家</a:t>
            </a:r>
            <a:r>
              <a:rPr lang="zh-CN" altLang="en-US" sz="1400" dirty="0" smtClean="0">
                <a:solidFill>
                  <a:srgbClr val="444444"/>
                </a:solidFill>
                <a:latin typeface="Tahoma" panose="020B0604030504040204" pitchFamily="34" charset="0"/>
              </a:rPr>
              <a:t>采纳？</a:t>
            </a:r>
            <a:endParaRPr lang="zh-CN" altLang="en-US" sz="1400" dirty="0"/>
          </a:p>
          <a:p>
            <a:r>
              <a:rPr lang="zh-CN" altLang="en-US" sz="1400" dirty="0">
                <a:solidFill>
                  <a:srgbClr val="444444"/>
                </a:solidFill>
                <a:latin typeface="Tahoma" panose="020B0604030504040204" pitchFamily="34" charset="0"/>
              </a:rPr>
              <a:t>答</a:t>
            </a:r>
            <a:r>
              <a:rPr lang="zh-CN" altLang="en-US" sz="1400" dirty="0" smtClean="0">
                <a:solidFill>
                  <a:srgbClr val="444444"/>
                </a:solidFill>
                <a:latin typeface="Tahoma" panose="020B0604030504040204" pitchFamily="34" charset="0"/>
              </a:rPr>
              <a:t>：共同估算让</a:t>
            </a:r>
            <a:r>
              <a:rPr lang="zh-CN" altLang="en-US" sz="1400" dirty="0">
                <a:solidFill>
                  <a:srgbClr val="444444"/>
                </a:solidFill>
                <a:latin typeface="Tahoma" panose="020B0604030504040204" pitchFamily="34" charset="0"/>
              </a:rPr>
              <a:t>大家在思考中对照自己的实现方法</a:t>
            </a:r>
            <a:r>
              <a:rPr lang="zh-CN" altLang="en-US" sz="1400" dirty="0" smtClean="0">
                <a:solidFill>
                  <a:srgbClr val="444444"/>
                </a:solidFill>
                <a:latin typeface="Tahoma" panose="020B0604030504040204" pitchFamily="34" charset="0"/>
              </a:rPr>
              <a:t>和专家差异</a:t>
            </a:r>
            <a:r>
              <a:rPr lang="zh-CN" altLang="en-US" sz="1400" dirty="0">
                <a:solidFill>
                  <a:srgbClr val="444444"/>
                </a:solidFill>
                <a:latin typeface="Tahoma" panose="020B0604030504040204" pitchFamily="34" charset="0"/>
              </a:rPr>
              <a:t>的</a:t>
            </a:r>
            <a:r>
              <a:rPr lang="zh-CN" altLang="en-US" sz="1400" dirty="0" smtClean="0">
                <a:solidFill>
                  <a:srgbClr val="444444"/>
                </a:solidFill>
                <a:latin typeface="Tahoma" panose="020B0604030504040204" pitchFamily="34" charset="0"/>
              </a:rPr>
              <a:t>过程，更能够快速提升；</a:t>
            </a:r>
            <a:endParaRPr lang="en-US" altLang="zh-CN" sz="1400" dirty="0" smtClean="0">
              <a:solidFill>
                <a:srgbClr val="444444"/>
              </a:solidFill>
              <a:latin typeface="Tahoma" panose="020B0604030504040204" pitchFamily="34" charset="0"/>
            </a:endParaRPr>
          </a:p>
          <a:p>
            <a:endParaRPr lang="en-US" altLang="zh-CN" sz="1400" dirty="0">
              <a:solidFill>
                <a:srgbClr val="444444"/>
              </a:solidFill>
              <a:latin typeface="Tahoma" panose="020B0604030504040204" pitchFamily="34" charset="0"/>
            </a:endParaRPr>
          </a:p>
          <a:p>
            <a:r>
              <a:rPr lang="en-US" altLang="zh-CN" sz="1400" dirty="0" smtClean="0">
                <a:solidFill>
                  <a:srgbClr val="444444"/>
                </a:solidFill>
                <a:latin typeface="Tahoma" panose="020B0604030504040204" pitchFamily="34" charset="0"/>
              </a:rPr>
              <a:t>4</a:t>
            </a:r>
            <a:r>
              <a:rPr lang="zh-CN" altLang="en-US" sz="1400" dirty="0" smtClean="0">
                <a:solidFill>
                  <a:srgbClr val="444444"/>
                </a:solidFill>
                <a:latin typeface="Tahoma" panose="020B0604030504040204" pitchFamily="34" charset="0"/>
              </a:rPr>
              <a:t>、是否每个人都会有机会发言？</a:t>
            </a:r>
            <a:endParaRPr lang="en-US" altLang="zh-CN" sz="1400" dirty="0" smtClean="0">
              <a:solidFill>
                <a:srgbClr val="444444"/>
              </a:solidFill>
              <a:latin typeface="Tahoma" panose="020B0604030504040204" pitchFamily="34" charset="0"/>
            </a:endParaRPr>
          </a:p>
          <a:p>
            <a:r>
              <a:rPr lang="zh-CN" altLang="en-US" sz="1200" dirty="0"/>
              <a:t/>
            </a:r>
            <a:br>
              <a:rPr lang="zh-CN" altLang="en-US" sz="1200" dirty="0"/>
            </a:br>
            <a:endParaRPr lang="zh-CN" altLang="en-US" sz="1200" dirty="0">
              <a:effectLst/>
            </a:endParaRPr>
          </a:p>
        </p:txBody>
      </p:sp>
      <p:sp>
        <p:nvSpPr>
          <p:cNvPr id="2" name="矩形 1"/>
          <p:cNvSpPr/>
          <p:nvPr/>
        </p:nvSpPr>
        <p:spPr>
          <a:xfrm>
            <a:off x="633101" y="705568"/>
            <a:ext cx="7056784" cy="1077218"/>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latin typeface="+mn-ea"/>
              </a:rPr>
              <a:t>差异最大的两个人需要发言</a:t>
            </a:r>
            <a:endParaRPr lang="en-US" altLang="zh-CN" sz="1600" dirty="0" smtClean="0">
              <a:latin typeface="+mn-ea"/>
            </a:endParaRPr>
          </a:p>
          <a:p>
            <a:pPr marL="285750" indent="-285750">
              <a:buFont typeface="Arial" panose="020B0604020202020204" pitchFamily="34" charset="0"/>
              <a:buChar char="•"/>
            </a:pPr>
            <a:r>
              <a:rPr lang="zh-CN" altLang="en-US" sz="1600" dirty="0" smtClean="0">
                <a:latin typeface="+mn-ea"/>
              </a:rPr>
              <a:t>什么</a:t>
            </a:r>
            <a:r>
              <a:rPr lang="zh-CN" altLang="en-US" sz="1600" dirty="0">
                <a:latin typeface="+mn-ea"/>
              </a:rPr>
              <a:t>原因</a:t>
            </a:r>
            <a:r>
              <a:rPr lang="en-US" altLang="zh-CN" sz="1600" dirty="0">
                <a:latin typeface="+mn-ea"/>
              </a:rPr>
              <a:t>/</a:t>
            </a:r>
            <a:r>
              <a:rPr lang="zh-CN" altLang="en-US" sz="1600" dirty="0">
                <a:latin typeface="+mn-ea"/>
              </a:rPr>
              <a:t>根据促使自己做了相应的</a:t>
            </a:r>
            <a:r>
              <a:rPr lang="zh-CN" altLang="en-US" sz="1600" dirty="0" smtClean="0">
                <a:latin typeface="+mn-ea"/>
              </a:rPr>
              <a:t>估算</a:t>
            </a:r>
            <a:endParaRPr lang="en-US" altLang="zh-CN" sz="1600" dirty="0" smtClean="0">
              <a:latin typeface="+mn-ea"/>
            </a:endParaRPr>
          </a:p>
          <a:p>
            <a:pPr marL="285750" indent="-285750">
              <a:buFont typeface="Arial" panose="020B0604020202020204" pitchFamily="34" charset="0"/>
              <a:buChar char="•"/>
            </a:pPr>
            <a:r>
              <a:rPr lang="zh-CN" altLang="en-US" sz="1600" dirty="0" smtClean="0">
                <a:latin typeface="+mn-ea"/>
              </a:rPr>
              <a:t>每个人都有机会分享自己的</a:t>
            </a:r>
            <a:r>
              <a:rPr lang="zh-CN" altLang="en-US" sz="1600" dirty="0">
                <a:latin typeface="+mn-ea"/>
              </a:rPr>
              <a:t>知识，而其他人</a:t>
            </a:r>
            <a:r>
              <a:rPr lang="zh-CN" altLang="en-US" sz="1600" dirty="0" smtClean="0">
                <a:latin typeface="+mn-ea"/>
              </a:rPr>
              <a:t>则收获到知识；</a:t>
            </a:r>
            <a:endParaRPr lang="en-US" altLang="zh-CN" sz="1600" dirty="0" smtClean="0">
              <a:latin typeface="+mn-ea"/>
            </a:endParaRPr>
          </a:p>
          <a:p>
            <a:pPr marL="285750" indent="-285750">
              <a:buFont typeface="Arial" panose="020B0604020202020204" pitchFamily="34" charset="0"/>
              <a:buChar char="•"/>
            </a:pPr>
            <a:r>
              <a:rPr lang="zh-CN" altLang="en-US" sz="1600" dirty="0" smtClean="0">
                <a:latin typeface="+mn-ea"/>
              </a:rPr>
              <a:t>这些知识的同步，在团队协作和共同成长方面都很有价值；</a:t>
            </a:r>
            <a:endParaRPr lang="zh-CN" altLang="en-US" sz="1600" dirty="0">
              <a:latin typeface="+mn-ea"/>
            </a:endParaRPr>
          </a:p>
        </p:txBody>
      </p:sp>
    </p:spTree>
    <p:extLst>
      <p:ext uri="{BB962C8B-B14F-4D97-AF65-F5344CB8AC3E}">
        <p14:creationId xmlns:p14="http://schemas.microsoft.com/office/powerpoint/2010/main" val="361564729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anim calcmode="lin" valueType="num">
                                      <p:cBhvr additive="base">
                                        <p:cTn id="11"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 calcmode="lin" valueType="num">
                                      <p:cBhvr additive="base">
                                        <p:cTn id="1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 calcmode="lin" valueType="num">
                                      <p:cBhvr additive="base">
                                        <p:cTn id="2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anim calcmode="lin" valueType="num">
                                      <p:cBhvr additive="base">
                                        <p:cTn id="29"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 calcmode="lin" valueType="num">
                                      <p:cBhvr additive="base">
                                        <p:cTn id="3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 calcmode="lin" valueType="num">
                                      <p:cBhvr additive="base">
                                        <p:cTn id="39"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 calcmode="lin" valueType="num">
                                      <p:cBhvr additive="base">
                                        <p:cTn id="43"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12" end="12"/>
                                            </p:txEl>
                                          </p:spTgt>
                                        </p:tgtEl>
                                        <p:attrNameLst>
                                          <p:attrName>style.visibility</p:attrName>
                                        </p:attrNameLst>
                                      </p:cBhvr>
                                      <p:to>
                                        <p:strVal val="visible"/>
                                      </p:to>
                                    </p:set>
                                    <p:anim calcmode="lin" valueType="num">
                                      <p:cBhvr additive="base">
                                        <p:cTn id="49" dur="500" fill="hold"/>
                                        <p:tgtEl>
                                          <p:spTgt spid="6">
                                            <p:txEl>
                                              <p:pRg st="12" end="1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迭代计划</a:t>
            </a:r>
          </a:p>
        </p:txBody>
      </p:sp>
      <p:sp>
        <p:nvSpPr>
          <p:cNvPr id="3" name="矩形 2"/>
          <p:cNvSpPr/>
          <p:nvPr/>
        </p:nvSpPr>
        <p:spPr>
          <a:xfrm>
            <a:off x="467544" y="843558"/>
            <a:ext cx="7272808" cy="830997"/>
          </a:xfrm>
          <a:prstGeom prst="rect">
            <a:avLst/>
          </a:prstGeom>
        </p:spPr>
        <p:txBody>
          <a:bodyPr wrap="square">
            <a:spAutoFit/>
          </a:bodyPr>
          <a:lstStyle/>
          <a:p>
            <a:pPr marL="342900" indent="-342900">
              <a:buFont typeface="+mj-lt"/>
              <a:buAutoNum type="arabicPeriod"/>
            </a:pPr>
            <a:endParaRPr lang="zh-CN" altLang="en-US" sz="1600" dirty="0"/>
          </a:p>
          <a:p>
            <a:r>
              <a:rPr lang="zh-CN" altLang="en-US" sz="1600" dirty="0"/>
              <a:t/>
            </a:r>
            <a:br>
              <a:rPr lang="zh-CN" altLang="en-US" sz="1600" dirty="0"/>
            </a:br>
            <a:endParaRPr lang="zh-CN" altLang="en-US" sz="1600" dirty="0">
              <a:effectLst/>
            </a:endParaRPr>
          </a:p>
        </p:txBody>
      </p:sp>
      <p:pic>
        <p:nvPicPr>
          <p:cNvPr id="5" name="Picture 1" descr="C://Users/howarddai/AppData/Local/YNote/data/qq0D6A11340CD9D498CA166368AB66A753/bdc4354776a141a4884082403603d0ca/5649f44f4d0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2894028"/>
            <a:ext cx="2842777" cy="210915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67544" y="509920"/>
            <a:ext cx="6984776" cy="2062103"/>
          </a:xfrm>
          <a:prstGeom prst="rect">
            <a:avLst/>
          </a:prstGeom>
        </p:spPr>
        <p:txBody>
          <a:bodyPr wrap="square">
            <a:spAutoFit/>
          </a:bodyPr>
          <a:lstStyle/>
          <a:p>
            <a:pPr marL="285750" indent="-285750">
              <a:buFont typeface="Arial" panose="020B0604020202020204" pitchFamily="34" charset="0"/>
              <a:buChar char="•"/>
            </a:pPr>
            <a:r>
              <a:rPr lang="zh-CN" altLang="en-US" sz="1600" dirty="0" smtClean="0"/>
              <a:t>商讨确定下一个迭代的冲刺目标；</a:t>
            </a:r>
            <a:endParaRPr lang="en-US" altLang="zh-CN" sz="1600" dirty="0" smtClean="0"/>
          </a:p>
          <a:p>
            <a:pPr marL="285750" indent="-285750">
              <a:buFont typeface="Arial" panose="020B0604020202020204" pitchFamily="34" charset="0"/>
              <a:buChar char="•"/>
            </a:pPr>
            <a:r>
              <a:rPr lang="zh-CN" altLang="en-US" sz="1600" dirty="0" smtClean="0"/>
              <a:t>根据</a:t>
            </a:r>
            <a:r>
              <a:rPr lang="en-US" altLang="zh-CN" sz="1600" dirty="0" smtClean="0"/>
              <a:t>PB</a:t>
            </a:r>
            <a:r>
              <a:rPr lang="zh-CN" altLang="en-US" sz="1600" dirty="0" smtClean="0"/>
              <a:t>的优先级及估算后的故事大小；</a:t>
            </a:r>
            <a:endParaRPr lang="en-US" altLang="zh-CN" sz="1600" dirty="0" smtClean="0"/>
          </a:p>
          <a:p>
            <a:pPr marL="285750" indent="-285750">
              <a:buFont typeface="Arial" panose="020B0604020202020204" pitchFamily="34" charset="0"/>
              <a:buChar char="•"/>
            </a:pPr>
            <a:r>
              <a:rPr lang="zh-CN" altLang="en-US" sz="1600" dirty="0" smtClean="0"/>
              <a:t>结合团队的速率</a:t>
            </a:r>
            <a:endParaRPr lang="en-US" altLang="zh-CN" sz="1600" dirty="0" smtClean="0"/>
          </a:p>
          <a:p>
            <a:pPr marL="285750" indent="-285750">
              <a:buFont typeface="Arial" panose="020B0604020202020204" pitchFamily="34" charset="0"/>
              <a:buChar char="•"/>
            </a:pPr>
            <a:r>
              <a:rPr lang="zh-CN" altLang="en-US" sz="1600" dirty="0" smtClean="0"/>
              <a:t>即可以规划出下次迭代可以完成的工作内容；</a:t>
            </a:r>
            <a:endParaRPr lang="en-US" altLang="zh-CN" sz="1600" dirty="0" smtClean="0"/>
          </a:p>
          <a:p>
            <a:pPr marL="285750" indent="-285750">
              <a:buFont typeface="Arial" panose="020B0604020202020204" pitchFamily="34" charset="0"/>
              <a:buChar char="•"/>
            </a:pPr>
            <a:r>
              <a:rPr lang="zh-CN" altLang="en-US" sz="1600" dirty="0" smtClean="0"/>
              <a:t>用户故事还需要进一步拆分为具体的任务；</a:t>
            </a:r>
            <a:endParaRPr lang="en-US" altLang="zh-CN" sz="1600" dirty="0" smtClean="0"/>
          </a:p>
          <a:p>
            <a:pPr marL="285750" indent="-285750">
              <a:buFont typeface="Arial" panose="020B0604020202020204" pitchFamily="34" charset="0"/>
              <a:buChar char="•"/>
            </a:pPr>
            <a:r>
              <a:rPr lang="zh-CN" altLang="en-US" sz="1600" dirty="0" smtClean="0"/>
              <a:t>每个人可以认领任务并确认完成时间点；</a:t>
            </a:r>
            <a:endParaRPr lang="en-US" altLang="zh-CN" sz="1600" dirty="0" smtClean="0"/>
          </a:p>
          <a:p>
            <a:pPr marL="285750" indent="-285750">
              <a:buFont typeface="Arial" panose="020B0604020202020204" pitchFamily="34" charset="0"/>
              <a:buChar char="•"/>
            </a:pPr>
            <a:r>
              <a:rPr lang="zh-CN" altLang="en-US" sz="1600" dirty="0" smtClean="0"/>
              <a:t>生成</a:t>
            </a:r>
            <a:r>
              <a:rPr lang="en-US" altLang="zh-CN" sz="1600" dirty="0" smtClean="0"/>
              <a:t>Sprint Backlog</a:t>
            </a:r>
            <a:r>
              <a:rPr lang="zh-CN" altLang="en-US" sz="1600" dirty="0" smtClean="0"/>
              <a:t>放到白板上，包含用户故事和任务；</a:t>
            </a:r>
            <a:endParaRPr lang="en-US" altLang="zh-CN" sz="1600" dirty="0" smtClean="0"/>
          </a:p>
          <a:p>
            <a:pPr marL="285750" indent="-285750">
              <a:buFont typeface="Arial" panose="020B0604020202020204" pitchFamily="34" charset="0"/>
              <a:buChar char="•"/>
            </a:pPr>
            <a:r>
              <a:rPr lang="zh-CN" altLang="en-US" sz="1600" dirty="0" smtClean="0"/>
              <a:t>迭代计划会议后，</a:t>
            </a:r>
            <a:r>
              <a:rPr lang="en-US" altLang="zh-CN" sz="1600" dirty="0" smtClean="0"/>
              <a:t>SM</a:t>
            </a:r>
            <a:r>
              <a:rPr lang="zh-CN" altLang="en-US" sz="1600" dirty="0" smtClean="0"/>
              <a:t>需要整理迭代目标与内容，发布给大家</a:t>
            </a:r>
            <a:endParaRPr lang="zh-CN" altLang="en-US" sz="1600" dirty="0"/>
          </a:p>
        </p:txBody>
      </p:sp>
      <p:sp>
        <p:nvSpPr>
          <p:cNvPr id="2" name="文本框 1"/>
          <p:cNvSpPr txBox="1"/>
          <p:nvPr/>
        </p:nvSpPr>
        <p:spPr>
          <a:xfrm>
            <a:off x="4860032" y="2604974"/>
            <a:ext cx="1956626" cy="2431435"/>
          </a:xfrm>
          <a:prstGeom prst="rect">
            <a:avLst/>
          </a:prstGeom>
          <a:noFill/>
          <a:ln>
            <a:solidFill>
              <a:srgbClr val="0096D5"/>
            </a:solidFill>
          </a:ln>
        </p:spPr>
        <p:txBody>
          <a:bodyPr wrap="none" rtlCol="0">
            <a:spAutoFit/>
          </a:bodyPr>
          <a:lstStyle/>
          <a:p>
            <a:r>
              <a:rPr lang="zh-CN" altLang="en-US" sz="1400" b="1" dirty="0" smtClean="0"/>
              <a:t>泰国大厅组 </a:t>
            </a:r>
            <a:r>
              <a:rPr lang="en-US" altLang="zh-CN" sz="1400" b="1" dirty="0" smtClean="0"/>
              <a:t>Sprint 15</a:t>
            </a:r>
          </a:p>
          <a:p>
            <a:endParaRPr lang="en-US" altLang="zh-CN" sz="1100" dirty="0"/>
          </a:p>
          <a:p>
            <a:r>
              <a:rPr lang="en-US" altLang="zh-CN" sz="1100" b="1" dirty="0" smtClean="0"/>
              <a:t>Sprint</a:t>
            </a:r>
            <a:r>
              <a:rPr lang="zh-CN" altLang="en-US" sz="1100" b="1" dirty="0" smtClean="0"/>
              <a:t>目标</a:t>
            </a:r>
            <a:endParaRPr lang="en-US" altLang="zh-CN" sz="1100" b="1" dirty="0" smtClean="0"/>
          </a:p>
          <a:p>
            <a:r>
              <a:rPr lang="en-US" altLang="zh-CN" sz="900" dirty="0" smtClean="0"/>
              <a:t>-</a:t>
            </a:r>
            <a:r>
              <a:rPr lang="zh-CN" altLang="en-US" sz="900" dirty="0" smtClean="0"/>
              <a:t>注册登录可用，大厅界面完成</a:t>
            </a:r>
            <a:endParaRPr lang="en-US" altLang="zh-CN" sz="900" dirty="0" smtClean="0"/>
          </a:p>
          <a:p>
            <a:r>
              <a:rPr lang="en-US" altLang="zh-CN" sz="1100" b="1" dirty="0" smtClean="0"/>
              <a:t>Sprint Backlog</a:t>
            </a:r>
          </a:p>
          <a:p>
            <a:r>
              <a:rPr lang="en-US" altLang="zh-CN" sz="900" dirty="0" smtClean="0"/>
              <a:t>-</a:t>
            </a:r>
            <a:r>
              <a:rPr lang="zh-CN" altLang="en-US" sz="900" dirty="0" smtClean="0"/>
              <a:t>注册（</a:t>
            </a:r>
            <a:r>
              <a:rPr lang="en-US" altLang="zh-CN" sz="900" dirty="0" smtClean="0"/>
              <a:t>8</a:t>
            </a:r>
            <a:r>
              <a:rPr lang="zh-CN" altLang="en-US" sz="900" dirty="0" smtClean="0"/>
              <a:t>）</a:t>
            </a:r>
            <a:endParaRPr lang="en-US" altLang="zh-CN" sz="900" dirty="0" smtClean="0"/>
          </a:p>
          <a:p>
            <a:r>
              <a:rPr lang="en-US" altLang="zh-CN" sz="900" dirty="0" smtClean="0"/>
              <a:t>-</a:t>
            </a:r>
            <a:r>
              <a:rPr lang="zh-CN" altLang="en-US" sz="900" dirty="0" smtClean="0"/>
              <a:t>登录（</a:t>
            </a:r>
            <a:r>
              <a:rPr lang="en-US" altLang="zh-CN" sz="900" dirty="0" smtClean="0"/>
              <a:t>5</a:t>
            </a:r>
            <a:r>
              <a:rPr lang="zh-CN" altLang="en-US" sz="900" dirty="0" smtClean="0"/>
              <a:t>）</a:t>
            </a:r>
            <a:endParaRPr lang="en-US" altLang="zh-CN" sz="900" dirty="0" smtClean="0"/>
          </a:p>
          <a:p>
            <a:r>
              <a:rPr lang="en-US" altLang="zh-CN" sz="1100" dirty="0" smtClean="0"/>
              <a:t>-</a:t>
            </a:r>
            <a:r>
              <a:rPr lang="zh-CN" altLang="en-US" sz="1100" dirty="0" smtClean="0"/>
              <a:t>大厅选游戏界面（</a:t>
            </a:r>
            <a:r>
              <a:rPr lang="en-US" altLang="zh-CN" sz="1100" dirty="0" smtClean="0"/>
              <a:t>13</a:t>
            </a:r>
            <a:r>
              <a:rPr lang="zh-CN" altLang="en-US" sz="1100" dirty="0" smtClean="0"/>
              <a:t>）</a:t>
            </a:r>
            <a:endParaRPr lang="en-US" altLang="zh-CN" sz="1100" dirty="0" smtClean="0"/>
          </a:p>
          <a:p>
            <a:r>
              <a:rPr lang="zh-CN" altLang="en-US" sz="1100" b="1" dirty="0" smtClean="0"/>
              <a:t>日程表</a:t>
            </a:r>
            <a:endParaRPr lang="en-US" altLang="zh-CN" sz="1100" b="1" dirty="0" smtClean="0"/>
          </a:p>
          <a:p>
            <a:r>
              <a:rPr lang="en-US" altLang="zh-CN" sz="900" dirty="0" smtClean="0"/>
              <a:t>-</a:t>
            </a:r>
            <a:r>
              <a:rPr lang="zh-CN" altLang="en-US" sz="900" dirty="0" smtClean="0"/>
              <a:t>迭代周期：</a:t>
            </a:r>
            <a:r>
              <a:rPr lang="en-US" altLang="zh-CN" sz="900" dirty="0" smtClean="0"/>
              <a:t>11-6</a:t>
            </a:r>
            <a:r>
              <a:rPr lang="zh-CN" altLang="en-US" sz="900" dirty="0" smtClean="0"/>
              <a:t>至</a:t>
            </a:r>
            <a:r>
              <a:rPr lang="en-US" altLang="zh-CN" sz="900" dirty="0" smtClean="0"/>
              <a:t>11-24</a:t>
            </a:r>
          </a:p>
          <a:p>
            <a:r>
              <a:rPr lang="en-US" altLang="zh-CN" sz="900" dirty="0" smtClean="0"/>
              <a:t>-</a:t>
            </a:r>
            <a:r>
              <a:rPr lang="zh-CN" altLang="en-US" sz="900" dirty="0" smtClean="0"/>
              <a:t>迭代评审：</a:t>
            </a:r>
            <a:r>
              <a:rPr lang="en-US" altLang="zh-CN" sz="900" dirty="0" smtClean="0"/>
              <a:t>11-24</a:t>
            </a:r>
            <a:r>
              <a:rPr lang="zh-CN" altLang="en-US" sz="900" dirty="0" smtClean="0"/>
              <a:t>，</a:t>
            </a:r>
            <a:r>
              <a:rPr lang="en-US" altLang="zh-CN" sz="900" dirty="0" smtClean="0"/>
              <a:t>14</a:t>
            </a:r>
            <a:r>
              <a:rPr lang="zh-CN" altLang="en-US" sz="900" dirty="0" smtClean="0"/>
              <a:t>：</a:t>
            </a:r>
            <a:r>
              <a:rPr lang="en-US" altLang="zh-CN" sz="900" dirty="0" smtClean="0"/>
              <a:t>00</a:t>
            </a:r>
          </a:p>
          <a:p>
            <a:r>
              <a:rPr lang="zh-CN" altLang="en-US" sz="1100" b="1" dirty="0" smtClean="0"/>
              <a:t>团队成员</a:t>
            </a:r>
            <a:endParaRPr lang="en-US" altLang="zh-CN" sz="1100" b="1" dirty="0" smtClean="0"/>
          </a:p>
          <a:p>
            <a:r>
              <a:rPr lang="en-US" altLang="zh-CN" sz="900" dirty="0" smtClean="0"/>
              <a:t>-</a:t>
            </a:r>
            <a:r>
              <a:rPr lang="zh-CN" altLang="en-US" sz="900" dirty="0" smtClean="0"/>
              <a:t>水泉（</a:t>
            </a:r>
            <a:r>
              <a:rPr lang="en-US" altLang="zh-CN" sz="900" dirty="0" smtClean="0"/>
              <a:t>SM</a:t>
            </a:r>
            <a:r>
              <a:rPr lang="zh-CN" altLang="en-US" sz="900" dirty="0" smtClean="0"/>
              <a:t>）</a:t>
            </a:r>
            <a:endParaRPr lang="en-US" altLang="zh-CN" sz="900" dirty="0" smtClean="0"/>
          </a:p>
          <a:p>
            <a:r>
              <a:rPr lang="en-US" altLang="zh-CN" sz="900" dirty="0" smtClean="0"/>
              <a:t>-</a:t>
            </a:r>
            <a:r>
              <a:rPr lang="zh-CN" altLang="en-US" sz="900" dirty="0" smtClean="0"/>
              <a:t>清泉</a:t>
            </a:r>
            <a:endParaRPr lang="en-US" altLang="zh-CN" sz="900" dirty="0" smtClean="0"/>
          </a:p>
          <a:p>
            <a:r>
              <a:rPr lang="en-US" altLang="zh-CN" sz="900" dirty="0" smtClean="0"/>
              <a:t>-</a:t>
            </a:r>
            <a:r>
              <a:rPr lang="zh-CN" altLang="en-US" sz="900" dirty="0" smtClean="0"/>
              <a:t>冰泉</a:t>
            </a:r>
            <a:endParaRPr lang="zh-CN" altLang="en-US" sz="1100" dirty="0"/>
          </a:p>
        </p:txBody>
      </p:sp>
    </p:spTree>
    <p:extLst>
      <p:ext uri="{BB962C8B-B14F-4D97-AF65-F5344CB8AC3E}">
        <p14:creationId xmlns:p14="http://schemas.microsoft.com/office/powerpoint/2010/main" val="250799136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3538851" cy="461665"/>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Sprin</a:t>
            </a:r>
            <a:r>
              <a:rPr lang="en-US" altLang="zh-CN" sz="2000" b="1" dirty="0">
                <a:solidFill>
                  <a:schemeClr val="tx1">
                    <a:lumMod val="75000"/>
                    <a:lumOff val="25000"/>
                  </a:schemeClr>
                </a:solidFill>
              </a:rPr>
              <a:t>t</a:t>
            </a:r>
            <a:r>
              <a:rPr lang="en-US" altLang="zh-CN" sz="2000" b="1" dirty="0" smtClean="0">
                <a:solidFill>
                  <a:schemeClr val="tx1">
                    <a:lumMod val="75000"/>
                    <a:lumOff val="25000"/>
                  </a:schemeClr>
                </a:solidFill>
              </a:rPr>
              <a:t> Backlog</a:t>
            </a:r>
            <a:endParaRPr lang="zh-CN" altLang="en-US" sz="2000" b="1" dirty="0" smtClean="0">
              <a:solidFill>
                <a:schemeClr val="tx1">
                  <a:lumMod val="75000"/>
                  <a:lumOff val="25000"/>
                </a:schemeClr>
              </a:solidFill>
            </a:endParaRPr>
          </a:p>
        </p:txBody>
      </p:sp>
      <p:pic>
        <p:nvPicPr>
          <p:cNvPr id="4" name="图片 3"/>
          <p:cNvPicPr>
            <a:picLocks noChangeAspect="1"/>
          </p:cNvPicPr>
          <p:nvPr/>
        </p:nvPicPr>
        <p:blipFill>
          <a:blip r:embed="rId3"/>
          <a:stretch>
            <a:fillRect/>
          </a:stretch>
        </p:blipFill>
        <p:spPr>
          <a:xfrm>
            <a:off x="539552" y="699542"/>
            <a:ext cx="8299757" cy="4008100"/>
          </a:xfrm>
          <a:prstGeom prst="rect">
            <a:avLst/>
          </a:prstGeom>
        </p:spPr>
      </p:pic>
    </p:spTree>
    <p:extLst>
      <p:ext uri="{BB962C8B-B14F-4D97-AF65-F5344CB8AC3E}">
        <p14:creationId xmlns:p14="http://schemas.microsoft.com/office/powerpoint/2010/main" val="23100703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757568"/>
            <a:chOff x="938009" y="859567"/>
            <a:chExt cx="7303987" cy="3168352"/>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73098" y="3745536"/>
              <a:ext cx="954106"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6200000">
            <a:off x="7751269" y="1241538"/>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880001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13069" y="58298"/>
            <a:ext cx="2386723" cy="830997"/>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咀嚼敏捷</a:t>
            </a:r>
            <a:r>
              <a:rPr lang="zh-CN" altLang="en-US" sz="2000" b="1" dirty="0">
                <a:solidFill>
                  <a:schemeClr val="tx1">
                    <a:lumMod val="75000"/>
                    <a:lumOff val="25000"/>
                  </a:schemeClr>
                </a:solidFill>
              </a:rPr>
              <a:t>原则</a:t>
            </a:r>
          </a:p>
          <a:p>
            <a:pPr>
              <a:lnSpc>
                <a:spcPct val="120000"/>
              </a:lnSpc>
            </a:pPr>
            <a:endParaRPr lang="zh-CN" altLang="en-US" sz="2000" b="1" dirty="0" smtClean="0">
              <a:solidFill>
                <a:schemeClr val="tx1">
                  <a:lumMod val="75000"/>
                  <a:lumOff val="25000"/>
                </a:schemeClr>
              </a:solidFill>
            </a:endParaRPr>
          </a:p>
        </p:txBody>
      </p:sp>
      <p:sp>
        <p:nvSpPr>
          <p:cNvPr id="3" name="矩形 2"/>
          <p:cNvSpPr/>
          <p:nvPr/>
        </p:nvSpPr>
        <p:spPr>
          <a:xfrm>
            <a:off x="611560" y="688727"/>
            <a:ext cx="7494664" cy="307777"/>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4.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项目过程中，业务人员与开发人员必须</a:t>
            </a:r>
            <a:r>
              <a:rPr lang="zh-CN" altLang="en-US" sz="1400" b="1" dirty="0">
                <a:solidFill>
                  <a:srgbClr val="FF0000"/>
                </a:solidFill>
                <a:latin typeface="微软雅黑" panose="020B0503020204020204" pitchFamily="34" charset="-122"/>
                <a:ea typeface="微软雅黑" panose="020B0503020204020204" pitchFamily="34" charset="-122"/>
              </a:rPr>
              <a:t>在一起工作</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a:t>
            </a:r>
          </a:p>
        </p:txBody>
      </p:sp>
      <p:sp>
        <p:nvSpPr>
          <p:cNvPr id="6" name="矩形 5"/>
          <p:cNvSpPr/>
          <p:nvPr/>
        </p:nvSpPr>
        <p:spPr>
          <a:xfrm>
            <a:off x="726165" y="995084"/>
            <a:ext cx="7488832" cy="600164"/>
          </a:xfrm>
          <a:prstGeom prst="rect">
            <a:avLst/>
          </a:prstGeom>
        </p:spPr>
        <p:txBody>
          <a:bodyPr wrap="square">
            <a:spAutoFit/>
          </a:bodyPr>
          <a:lstStyle/>
          <a:p>
            <a:pPr>
              <a:lnSpc>
                <a:spcPct val="150000"/>
              </a:lnSpc>
            </a:pPr>
            <a:r>
              <a:rPr lang="zh-CN" altLang="en-US" sz="1100" dirty="0" smtClean="0"/>
              <a:t>在一起工作，沟通交流更高效；</a:t>
            </a:r>
            <a:endParaRPr lang="en-US" altLang="zh-CN" sz="1100" dirty="0" smtClean="0"/>
          </a:p>
          <a:p>
            <a:pPr>
              <a:lnSpc>
                <a:spcPct val="150000"/>
              </a:lnSpc>
            </a:pPr>
            <a:r>
              <a:rPr lang="zh-CN" altLang="en-US" sz="1100" dirty="0" smtClean="0"/>
              <a:t>更快更好的得到反馈，减小偏差；</a:t>
            </a:r>
            <a:endParaRPr lang="en-US" altLang="zh-CN" sz="1100" dirty="0" smtClean="0"/>
          </a:p>
        </p:txBody>
      </p:sp>
      <p:sp>
        <p:nvSpPr>
          <p:cNvPr id="14" name="矩形 13"/>
          <p:cNvSpPr/>
          <p:nvPr/>
        </p:nvSpPr>
        <p:spPr>
          <a:xfrm>
            <a:off x="611560" y="1818378"/>
            <a:ext cx="7494664" cy="523220"/>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5.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要善于</a:t>
            </a:r>
            <a:r>
              <a:rPr lang="zh-CN" altLang="en-US" sz="1400" b="1" dirty="0">
                <a:solidFill>
                  <a:srgbClr val="FF0000"/>
                </a:solidFill>
                <a:latin typeface="微软雅黑" panose="020B0503020204020204" pitchFamily="34" charset="-122"/>
                <a:ea typeface="微软雅黑" panose="020B0503020204020204" pitchFamily="34" charset="-122"/>
              </a:rPr>
              <a:t>激励项目人员</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，给他们以所需要的</a:t>
            </a:r>
            <a:r>
              <a:rPr lang="zh-CN" altLang="en-US" sz="1400" b="1" dirty="0">
                <a:solidFill>
                  <a:srgbClr val="FF0000"/>
                </a:solidFill>
                <a:latin typeface="微软雅黑" panose="020B0503020204020204" pitchFamily="34" charset="-122"/>
                <a:ea typeface="微软雅黑" panose="020B0503020204020204" pitchFamily="34" charset="-122"/>
              </a:rPr>
              <a:t>环境和支持</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，并</a:t>
            </a:r>
            <a:r>
              <a:rPr lang="zh-CN" altLang="en-US" sz="1400" b="1" dirty="0">
                <a:solidFill>
                  <a:srgbClr val="FF0000"/>
                </a:solidFill>
                <a:latin typeface="微软雅黑" panose="020B0503020204020204" pitchFamily="34" charset="-122"/>
                <a:ea typeface="微软雅黑" panose="020B0503020204020204" pitchFamily="34" charset="-122"/>
              </a:rPr>
              <a:t>相信他们</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能</a:t>
            </a:r>
          </a:p>
          <a:p>
            <a:r>
              <a:rPr lang="zh-CN" altLang="en-US" sz="1400" b="1" dirty="0">
                <a:solidFill>
                  <a:schemeClr val="tx2">
                    <a:lumMod val="75000"/>
                  </a:schemeClr>
                </a:solidFill>
                <a:latin typeface="微软雅黑" panose="020B0503020204020204" pitchFamily="34" charset="-122"/>
                <a:ea typeface="微软雅黑" panose="020B0503020204020204" pitchFamily="34" charset="-122"/>
              </a:rPr>
              <a:t>够完成任务。</a:t>
            </a:r>
          </a:p>
        </p:txBody>
      </p:sp>
      <p:sp>
        <p:nvSpPr>
          <p:cNvPr id="16" name="矩形 15"/>
          <p:cNvSpPr/>
          <p:nvPr/>
        </p:nvSpPr>
        <p:spPr>
          <a:xfrm>
            <a:off x="693077" y="3505434"/>
            <a:ext cx="7494664" cy="307777"/>
          </a:xfrm>
          <a:prstGeom prst="rect">
            <a:avLst/>
          </a:prstGeom>
        </p:spPr>
        <p:txBody>
          <a:bodyPr wrap="square">
            <a:spAutoFit/>
          </a:bodyPr>
          <a:lstStyle/>
          <a:p>
            <a:r>
              <a:rPr lang="en-US" altLang="zh-CN" sz="1400" b="1" dirty="0">
                <a:solidFill>
                  <a:schemeClr val="tx2">
                    <a:lumMod val="75000"/>
                  </a:schemeClr>
                </a:solidFill>
                <a:latin typeface="微软雅黑" panose="020B0503020204020204" pitchFamily="34" charset="-122"/>
                <a:ea typeface="微软雅黑" panose="020B0503020204020204" pitchFamily="34" charset="-122"/>
              </a:rPr>
              <a:t>6. </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无论是团队内还是团队间，最有效的沟通方法是</a:t>
            </a:r>
            <a:r>
              <a:rPr lang="zh-CN" altLang="en-US" sz="1400" b="1" dirty="0">
                <a:solidFill>
                  <a:srgbClr val="FF0000"/>
                </a:solidFill>
                <a:latin typeface="微软雅黑" panose="020B0503020204020204" pitchFamily="34" charset="-122"/>
                <a:ea typeface="微软雅黑" panose="020B0503020204020204" pitchFamily="34" charset="-122"/>
              </a:rPr>
              <a:t>面对面的交谈</a:t>
            </a:r>
            <a:r>
              <a:rPr lang="zh-CN" altLang="en-US" sz="1400" b="1" dirty="0">
                <a:solidFill>
                  <a:schemeClr val="tx2">
                    <a:lumMod val="75000"/>
                  </a:schemeClr>
                </a:solidFill>
                <a:latin typeface="微软雅黑" panose="020B0503020204020204" pitchFamily="34" charset="-122"/>
                <a:ea typeface="微软雅黑" panose="020B0503020204020204" pitchFamily="34" charset="-122"/>
              </a:rPr>
              <a:t>。</a:t>
            </a:r>
          </a:p>
        </p:txBody>
      </p:sp>
      <p:sp>
        <p:nvSpPr>
          <p:cNvPr id="17" name="矩形 16"/>
          <p:cNvSpPr/>
          <p:nvPr/>
        </p:nvSpPr>
        <p:spPr>
          <a:xfrm>
            <a:off x="731594" y="3749480"/>
            <a:ext cx="7488832" cy="600164"/>
          </a:xfrm>
          <a:prstGeom prst="rect">
            <a:avLst/>
          </a:prstGeom>
        </p:spPr>
        <p:txBody>
          <a:bodyPr wrap="square">
            <a:spAutoFit/>
          </a:bodyPr>
          <a:lstStyle/>
          <a:p>
            <a:pPr>
              <a:lnSpc>
                <a:spcPct val="150000"/>
              </a:lnSpc>
            </a:pPr>
            <a:r>
              <a:rPr lang="zh-CN" altLang="en-US" sz="1100" dirty="0" smtClean="0"/>
              <a:t>敏捷</a:t>
            </a:r>
            <a:r>
              <a:rPr lang="zh-CN" altLang="en-US" sz="1100" dirty="0"/>
              <a:t>非常强调面对面沟通</a:t>
            </a:r>
            <a:r>
              <a:rPr lang="zh-CN" altLang="en-US" sz="1100" dirty="0" smtClean="0"/>
              <a:t>，这是最</a:t>
            </a:r>
            <a:r>
              <a:rPr lang="zh-CN" altLang="en-US" sz="1100" dirty="0"/>
              <a:t>高效</a:t>
            </a:r>
            <a:r>
              <a:rPr lang="zh-CN" altLang="en-US" sz="1100" dirty="0" smtClean="0"/>
              <a:t>的沟通方法；</a:t>
            </a:r>
            <a:endParaRPr lang="en-US" altLang="zh-CN" sz="1100" dirty="0" smtClean="0"/>
          </a:p>
          <a:p>
            <a:pPr>
              <a:lnSpc>
                <a:spcPct val="150000"/>
              </a:lnSpc>
            </a:pPr>
            <a:r>
              <a:rPr lang="zh-CN" altLang="en-US" sz="1100" dirty="0" smtClean="0"/>
              <a:t>选用任何的沟通方式，都应该了解其优势和短处，从而扬长避短；</a:t>
            </a:r>
            <a:endParaRPr lang="en-US" altLang="zh-CN" sz="1100" dirty="0" smtClean="0"/>
          </a:p>
        </p:txBody>
      </p:sp>
      <p:sp>
        <p:nvSpPr>
          <p:cNvPr id="2" name="矩形 1"/>
          <p:cNvSpPr/>
          <p:nvPr/>
        </p:nvSpPr>
        <p:spPr>
          <a:xfrm>
            <a:off x="726165" y="2253467"/>
            <a:ext cx="7428488" cy="1107996"/>
          </a:xfrm>
          <a:prstGeom prst="rect">
            <a:avLst/>
          </a:prstGeom>
        </p:spPr>
        <p:txBody>
          <a:bodyPr wrap="square">
            <a:spAutoFit/>
          </a:bodyPr>
          <a:lstStyle/>
          <a:p>
            <a:pPr>
              <a:lnSpc>
                <a:spcPct val="150000"/>
              </a:lnSpc>
            </a:pPr>
            <a:r>
              <a:rPr lang="zh-CN" altLang="en-US" sz="1100" dirty="0" smtClean="0"/>
              <a:t>团队的建设及成员的主观能动性非常重要；</a:t>
            </a:r>
            <a:endParaRPr lang="en-US" altLang="zh-CN" sz="1100" dirty="0" smtClean="0"/>
          </a:p>
          <a:p>
            <a:pPr>
              <a:lnSpc>
                <a:spcPct val="150000"/>
              </a:lnSpc>
            </a:pPr>
            <a:r>
              <a:rPr lang="zh-CN" altLang="en-US" sz="1100" dirty="0" smtClean="0"/>
              <a:t>充分相信成员，相信他们是愿意为团队的共同目标努力的；</a:t>
            </a:r>
            <a:endParaRPr lang="en-US" altLang="zh-CN" sz="1100" dirty="0" smtClean="0"/>
          </a:p>
          <a:p>
            <a:pPr>
              <a:lnSpc>
                <a:spcPct val="150000"/>
              </a:lnSpc>
            </a:pPr>
            <a:r>
              <a:rPr lang="zh-CN" altLang="en-US" sz="1100" dirty="0" smtClean="0"/>
              <a:t>给予支持和鼓励，尽可能的过滤掉不必要的干扰；</a:t>
            </a:r>
            <a:endParaRPr lang="en-US" altLang="zh-CN" sz="1100" dirty="0" smtClean="0"/>
          </a:p>
          <a:p>
            <a:pPr>
              <a:lnSpc>
                <a:spcPct val="150000"/>
              </a:lnSpc>
            </a:pPr>
            <a:r>
              <a:rPr lang="zh-CN" altLang="en-US" sz="1100" dirty="0" smtClean="0"/>
              <a:t>设计更好的机制，激励团队成员不断追求卓越；</a:t>
            </a:r>
            <a:endParaRPr lang="en-US" altLang="zh-CN" sz="1100" dirty="0" smtClean="0"/>
          </a:p>
        </p:txBody>
      </p:sp>
    </p:spTree>
    <p:extLst>
      <p:ext uri="{BB962C8B-B14F-4D97-AF65-F5344CB8AC3E}">
        <p14:creationId xmlns:p14="http://schemas.microsoft.com/office/powerpoint/2010/main" val="296620627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7" grpId="0"/>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每日站会</a:t>
            </a:r>
          </a:p>
        </p:txBody>
      </p:sp>
      <p:sp>
        <p:nvSpPr>
          <p:cNvPr id="3" name="矩形 2"/>
          <p:cNvSpPr/>
          <p:nvPr/>
        </p:nvSpPr>
        <p:spPr>
          <a:xfrm>
            <a:off x="467544" y="627534"/>
            <a:ext cx="7272808" cy="4724370"/>
          </a:xfrm>
          <a:prstGeom prst="rect">
            <a:avLst/>
          </a:prstGeom>
        </p:spPr>
        <p:txBody>
          <a:bodyPr wrap="square">
            <a:spAutoFit/>
          </a:bodyPr>
          <a:lstStyle/>
          <a:p>
            <a:r>
              <a:rPr lang="zh-CN" altLang="en-US" sz="1600" dirty="0"/>
              <a:t>会议</a:t>
            </a:r>
            <a:r>
              <a:rPr lang="zh-CN" altLang="en-US" sz="1600" dirty="0" smtClean="0"/>
              <a:t>目的：同步工作进展及遇到的障碍；更新任务看板和燃尽图</a:t>
            </a:r>
            <a:endParaRPr lang="zh-CN" altLang="en-US" sz="1600" dirty="0"/>
          </a:p>
          <a:p>
            <a:r>
              <a:rPr lang="zh-CN" altLang="en-US" sz="1600" dirty="0" smtClean="0"/>
              <a:t>会议要求：</a:t>
            </a:r>
            <a:endParaRPr lang="en-US" altLang="zh-CN" sz="1600" dirty="0" smtClean="0"/>
          </a:p>
          <a:p>
            <a:pPr>
              <a:lnSpc>
                <a:spcPct val="150000"/>
              </a:lnSpc>
            </a:pPr>
            <a:r>
              <a:rPr lang="en-US" altLang="zh-CN" sz="1600" dirty="0"/>
              <a:t>	</a:t>
            </a:r>
            <a:r>
              <a:rPr lang="en-US" altLang="zh-CN" sz="1400" dirty="0" smtClean="0"/>
              <a:t>15</a:t>
            </a:r>
            <a:r>
              <a:rPr lang="zh-CN" altLang="en-US" sz="1400" dirty="0" smtClean="0"/>
              <a:t>分钟以内，相同时间，相同地点；</a:t>
            </a:r>
            <a:endParaRPr lang="en-US" altLang="zh-CN" sz="1400" dirty="0" smtClean="0"/>
          </a:p>
          <a:p>
            <a:pPr>
              <a:lnSpc>
                <a:spcPct val="150000"/>
              </a:lnSpc>
            </a:pPr>
            <a:r>
              <a:rPr lang="en-US" altLang="zh-CN" sz="1400" dirty="0"/>
              <a:t>	</a:t>
            </a:r>
            <a:r>
              <a:rPr lang="en-US" altLang="zh-CN" sz="1400" dirty="0" smtClean="0"/>
              <a:t>  </a:t>
            </a:r>
            <a:r>
              <a:rPr lang="zh-CN" altLang="en-US" sz="1400" dirty="0" smtClean="0">
                <a:solidFill>
                  <a:srgbClr val="FF0000"/>
                </a:solidFill>
              </a:rPr>
              <a:t>完成了什么？</a:t>
            </a:r>
            <a:endParaRPr lang="en-US" altLang="zh-CN" sz="1400" dirty="0" smtClean="0">
              <a:solidFill>
                <a:srgbClr val="FF0000"/>
              </a:solidFill>
            </a:endParaRPr>
          </a:p>
          <a:p>
            <a:pPr>
              <a:lnSpc>
                <a:spcPct val="150000"/>
              </a:lnSpc>
            </a:pPr>
            <a:r>
              <a:rPr lang="en-US" altLang="zh-CN" sz="1400" dirty="0">
                <a:solidFill>
                  <a:srgbClr val="FF0000"/>
                </a:solidFill>
              </a:rPr>
              <a:t>	</a:t>
            </a:r>
            <a:r>
              <a:rPr lang="en-US" altLang="zh-CN" sz="1400" dirty="0" smtClean="0">
                <a:solidFill>
                  <a:srgbClr val="FF0000"/>
                </a:solidFill>
              </a:rPr>
              <a:t>  </a:t>
            </a:r>
            <a:r>
              <a:rPr lang="zh-CN" altLang="en-US" sz="1400" dirty="0" smtClean="0">
                <a:solidFill>
                  <a:srgbClr val="FF0000"/>
                </a:solidFill>
              </a:rPr>
              <a:t>计划是什么？</a:t>
            </a:r>
            <a:endParaRPr lang="en-US" altLang="zh-CN" sz="1400" dirty="0" smtClean="0">
              <a:solidFill>
                <a:srgbClr val="FF0000"/>
              </a:solidFill>
            </a:endParaRPr>
          </a:p>
          <a:p>
            <a:pPr>
              <a:lnSpc>
                <a:spcPct val="150000"/>
              </a:lnSpc>
            </a:pPr>
            <a:r>
              <a:rPr lang="en-US" altLang="zh-CN" sz="1400" dirty="0">
                <a:solidFill>
                  <a:srgbClr val="FF0000"/>
                </a:solidFill>
              </a:rPr>
              <a:t>	 </a:t>
            </a:r>
            <a:r>
              <a:rPr lang="en-US" altLang="zh-CN" sz="1400" dirty="0" smtClean="0">
                <a:solidFill>
                  <a:srgbClr val="FF0000"/>
                </a:solidFill>
              </a:rPr>
              <a:t> </a:t>
            </a:r>
            <a:r>
              <a:rPr lang="zh-CN" altLang="en-US" sz="1400" dirty="0" smtClean="0">
                <a:solidFill>
                  <a:srgbClr val="FF0000"/>
                </a:solidFill>
              </a:rPr>
              <a:t>遇到什么问题？</a:t>
            </a:r>
            <a:endParaRPr lang="en-US" altLang="zh-CN" sz="1400" dirty="0" smtClean="0">
              <a:solidFill>
                <a:srgbClr val="FF0000"/>
              </a:solidFill>
            </a:endParaRPr>
          </a:p>
          <a:p>
            <a:pPr>
              <a:lnSpc>
                <a:spcPct val="150000"/>
              </a:lnSpc>
            </a:pPr>
            <a:r>
              <a:rPr lang="en-US" altLang="zh-CN" sz="1400" dirty="0"/>
              <a:t>	</a:t>
            </a:r>
            <a:r>
              <a:rPr lang="en-US" altLang="zh-CN" sz="1400" dirty="0" smtClean="0"/>
              <a:t>SM</a:t>
            </a:r>
            <a:r>
              <a:rPr lang="zh-CN" altLang="en-US" sz="1400" dirty="0" smtClean="0"/>
              <a:t>记录问题，会上不讨论，会后马上跟进解决；</a:t>
            </a:r>
            <a:endParaRPr lang="en-US" altLang="zh-CN" sz="1400" dirty="0" smtClean="0"/>
          </a:p>
          <a:p>
            <a:pPr>
              <a:lnSpc>
                <a:spcPct val="150000"/>
              </a:lnSpc>
            </a:pPr>
            <a:r>
              <a:rPr lang="en-US" altLang="zh-CN" sz="1400" dirty="0"/>
              <a:t>	</a:t>
            </a:r>
            <a:r>
              <a:rPr lang="zh-CN" altLang="en-US" sz="1400" dirty="0" smtClean="0"/>
              <a:t>每个人发言完毕后，更新任务看板卡片位置；</a:t>
            </a:r>
            <a:endParaRPr lang="en-US" altLang="zh-CN" sz="1400" dirty="0" smtClean="0"/>
          </a:p>
          <a:p>
            <a:r>
              <a:rPr lang="zh-CN" altLang="en-US" sz="1600" dirty="0" smtClean="0"/>
              <a:t>注意事项：</a:t>
            </a:r>
            <a:endParaRPr lang="en-US" altLang="zh-CN" sz="1600" dirty="0" smtClean="0"/>
          </a:p>
          <a:p>
            <a:pPr>
              <a:lnSpc>
                <a:spcPct val="150000"/>
              </a:lnSpc>
            </a:pPr>
            <a:r>
              <a:rPr lang="en-US" altLang="zh-CN" sz="1600" dirty="0"/>
              <a:t>	</a:t>
            </a:r>
            <a:r>
              <a:rPr lang="zh-CN" altLang="en-US" sz="1400" dirty="0" smtClean="0"/>
              <a:t>不要迟到，不要超时；</a:t>
            </a:r>
            <a:endParaRPr lang="en-US" altLang="zh-CN" sz="1400" dirty="0" smtClean="0"/>
          </a:p>
          <a:p>
            <a:pPr>
              <a:lnSpc>
                <a:spcPct val="150000"/>
              </a:lnSpc>
            </a:pPr>
            <a:r>
              <a:rPr lang="en-US" altLang="zh-CN" sz="1400" dirty="0"/>
              <a:t>	</a:t>
            </a:r>
            <a:r>
              <a:rPr lang="zh-CN" altLang="en-US" sz="1400" dirty="0" smtClean="0"/>
              <a:t>不是进度汇报会；</a:t>
            </a:r>
            <a:endParaRPr lang="en-US" altLang="zh-CN" sz="1400" dirty="0" smtClean="0"/>
          </a:p>
          <a:p>
            <a:pPr>
              <a:lnSpc>
                <a:spcPct val="150000"/>
              </a:lnSpc>
            </a:pPr>
            <a:r>
              <a:rPr lang="en-US" altLang="zh-CN" sz="1400" dirty="0"/>
              <a:t>	</a:t>
            </a:r>
            <a:r>
              <a:rPr lang="zh-CN" altLang="en-US" sz="1400" dirty="0" smtClean="0"/>
              <a:t>会上不讨论；</a:t>
            </a:r>
            <a:endParaRPr lang="en-US" altLang="zh-CN" sz="1400" dirty="0" smtClean="0"/>
          </a:p>
          <a:p>
            <a:pPr>
              <a:lnSpc>
                <a:spcPct val="150000"/>
              </a:lnSpc>
            </a:pPr>
            <a:r>
              <a:rPr lang="en-US" altLang="zh-CN" sz="1400" dirty="0"/>
              <a:t>	</a:t>
            </a:r>
            <a:r>
              <a:rPr lang="en-US" altLang="zh-CN" sz="1400" dirty="0" smtClean="0"/>
              <a:t>SM</a:t>
            </a:r>
            <a:r>
              <a:rPr lang="zh-CN" altLang="en-US" sz="1400" dirty="0" smtClean="0"/>
              <a:t>不要帮助移动卡片，不提问题；</a:t>
            </a:r>
            <a:endParaRPr lang="en-US" altLang="zh-CN" sz="1400" dirty="0" smtClean="0"/>
          </a:p>
          <a:p>
            <a:pPr>
              <a:lnSpc>
                <a:spcPct val="150000"/>
              </a:lnSpc>
            </a:pPr>
            <a:r>
              <a:rPr lang="en-US" altLang="zh-CN" sz="1400" dirty="0"/>
              <a:t>	</a:t>
            </a:r>
            <a:r>
              <a:rPr lang="zh-CN" altLang="en-US" sz="1400" dirty="0" smtClean="0"/>
              <a:t>团队自己更新燃尽图；</a:t>
            </a:r>
            <a:endParaRPr lang="en-US" altLang="zh-CN" sz="1400" dirty="0" smtClean="0"/>
          </a:p>
          <a:p>
            <a:endParaRPr lang="en-US" altLang="zh-CN" sz="1600" dirty="0" smtClean="0"/>
          </a:p>
        </p:txBody>
      </p:sp>
    </p:spTree>
    <p:extLst>
      <p:ext uri="{BB962C8B-B14F-4D97-AF65-F5344CB8AC3E}">
        <p14:creationId xmlns:p14="http://schemas.microsoft.com/office/powerpoint/2010/main" val="38429357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 calcmode="lin" valueType="num">
                                      <p:cBhvr additive="base">
                                        <p:cTn id="1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 calcmode="lin" valueType="num">
                                      <p:cBhvr additive="base">
                                        <p:cTn id="1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 calcmode="lin" valueType="num">
                                      <p:cBhvr additive="base">
                                        <p:cTn id="1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 calcmode="lin" valueType="num">
                                      <p:cBhvr additive="base">
                                        <p:cTn id="2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 calcmode="lin" valueType="num">
                                      <p:cBhvr additive="base">
                                        <p:cTn id="2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6131139"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任务看板</a:t>
            </a:r>
          </a:p>
        </p:txBody>
      </p:sp>
      <p:pic>
        <p:nvPicPr>
          <p:cNvPr id="2" name="图片 1"/>
          <p:cNvPicPr>
            <a:picLocks noChangeAspect="1"/>
          </p:cNvPicPr>
          <p:nvPr/>
        </p:nvPicPr>
        <p:blipFill>
          <a:blip r:embed="rId3"/>
          <a:stretch>
            <a:fillRect/>
          </a:stretch>
        </p:blipFill>
        <p:spPr>
          <a:xfrm>
            <a:off x="251520" y="843558"/>
            <a:ext cx="8654365" cy="3024336"/>
          </a:xfrm>
          <a:prstGeom prst="rect">
            <a:avLst/>
          </a:prstGeom>
        </p:spPr>
      </p:pic>
      <p:sp>
        <p:nvSpPr>
          <p:cNvPr id="4" name="文本框 3"/>
          <p:cNvSpPr txBox="1"/>
          <p:nvPr/>
        </p:nvSpPr>
        <p:spPr>
          <a:xfrm>
            <a:off x="6300192" y="2643758"/>
            <a:ext cx="543739" cy="307777"/>
          </a:xfrm>
          <a:prstGeom prst="rect">
            <a:avLst/>
          </a:prstGeom>
          <a:noFill/>
        </p:spPr>
        <p:txBody>
          <a:bodyPr wrap="none" rtlCol="0">
            <a:spAutoFit/>
          </a:bodyPr>
          <a:lstStyle/>
          <a:p>
            <a:r>
              <a:rPr lang="zh-CN" altLang="en-US" sz="1400" b="1" dirty="0" smtClean="0"/>
              <a:t>其他</a:t>
            </a:r>
            <a:endParaRPr lang="zh-CN" altLang="en-US" sz="1400" b="1" dirty="0"/>
          </a:p>
        </p:txBody>
      </p:sp>
      <p:sp>
        <p:nvSpPr>
          <p:cNvPr id="6" name="文本框 5"/>
          <p:cNvSpPr txBox="1"/>
          <p:nvPr/>
        </p:nvSpPr>
        <p:spPr>
          <a:xfrm>
            <a:off x="7236296" y="865949"/>
            <a:ext cx="723275" cy="307777"/>
          </a:xfrm>
          <a:prstGeom prst="rect">
            <a:avLst/>
          </a:prstGeom>
          <a:solidFill>
            <a:schemeClr val="bg1"/>
          </a:solidFill>
        </p:spPr>
        <p:txBody>
          <a:bodyPr wrap="none" rtlCol="0">
            <a:spAutoFit/>
          </a:bodyPr>
          <a:lstStyle/>
          <a:p>
            <a:r>
              <a:rPr lang="zh-CN" altLang="en-US" sz="1400" b="1" dirty="0" smtClean="0"/>
              <a:t>燃尽图</a:t>
            </a:r>
            <a:endParaRPr lang="zh-CN" altLang="en-US" sz="1400" b="1" dirty="0"/>
          </a:p>
        </p:txBody>
      </p:sp>
    </p:spTree>
    <p:extLst>
      <p:ext uri="{BB962C8B-B14F-4D97-AF65-F5344CB8AC3E}">
        <p14:creationId xmlns:p14="http://schemas.microsoft.com/office/powerpoint/2010/main" val="150258469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757568"/>
            <a:chOff x="938009" y="859567"/>
            <a:chExt cx="7303987" cy="3168352"/>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73098" y="3745536"/>
              <a:ext cx="954106"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6200000">
            <a:off x="7967293" y="2893632"/>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57816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Sprint</a:t>
            </a:r>
            <a:r>
              <a:rPr lang="zh-CN" altLang="en-US" sz="2000" b="1" dirty="0" smtClean="0">
                <a:solidFill>
                  <a:schemeClr val="tx1">
                    <a:lumMod val="75000"/>
                    <a:lumOff val="25000"/>
                  </a:schemeClr>
                </a:solidFill>
              </a:rPr>
              <a:t>评审会</a:t>
            </a:r>
          </a:p>
        </p:txBody>
      </p:sp>
      <p:sp>
        <p:nvSpPr>
          <p:cNvPr id="2" name="矩形 1"/>
          <p:cNvSpPr/>
          <p:nvPr/>
        </p:nvSpPr>
        <p:spPr>
          <a:xfrm>
            <a:off x="755576" y="987574"/>
            <a:ext cx="7416824" cy="3739485"/>
          </a:xfrm>
          <a:prstGeom prst="rect">
            <a:avLst/>
          </a:prstGeom>
        </p:spPr>
        <p:txBody>
          <a:bodyPr wrap="square">
            <a:spAutoFit/>
          </a:bodyPr>
          <a:lstStyle/>
          <a:p>
            <a:r>
              <a:rPr lang="zh-CN" altLang="en-US" sz="1600" dirty="0" smtClean="0"/>
              <a:t>会议目的：</a:t>
            </a:r>
            <a:r>
              <a:rPr lang="zh-CN" altLang="en-US" sz="1400" dirty="0" smtClean="0"/>
              <a:t>检视团队迭代的成果，收到反馈并调整；</a:t>
            </a:r>
            <a:endParaRPr lang="en-US" altLang="zh-CN" sz="1400" dirty="0" smtClean="0"/>
          </a:p>
          <a:p>
            <a:r>
              <a:rPr lang="zh-CN" altLang="en-US" sz="1600" dirty="0"/>
              <a:t>会议要点：</a:t>
            </a:r>
            <a:endParaRPr lang="en-US" altLang="zh-CN" sz="1600" dirty="0"/>
          </a:p>
          <a:p>
            <a:pPr>
              <a:lnSpc>
                <a:spcPct val="150000"/>
              </a:lnSpc>
            </a:pPr>
            <a:r>
              <a:rPr lang="en-US" altLang="zh-CN" sz="1400" dirty="0"/>
              <a:t>	</a:t>
            </a:r>
            <a:r>
              <a:rPr lang="en-US" altLang="zh-CN" sz="1400" dirty="0" smtClean="0"/>
              <a:t>Scrum</a:t>
            </a:r>
            <a:r>
              <a:rPr lang="zh-CN" altLang="en-US" sz="1400" dirty="0" smtClean="0"/>
              <a:t>全员参与，可邀请客户代表；</a:t>
            </a:r>
            <a:endParaRPr lang="en-US" altLang="zh-CN" sz="1400" dirty="0" smtClean="0"/>
          </a:p>
          <a:p>
            <a:pPr>
              <a:lnSpc>
                <a:spcPct val="150000"/>
              </a:lnSpc>
            </a:pPr>
            <a:r>
              <a:rPr lang="en-US" altLang="zh-CN" sz="1400" dirty="0"/>
              <a:t>	</a:t>
            </a:r>
            <a:r>
              <a:rPr lang="zh-CN" altLang="en-US" sz="1400" dirty="0" smtClean="0"/>
              <a:t>提供达到发布标准的产品增量；</a:t>
            </a:r>
            <a:endParaRPr lang="en-US" altLang="zh-CN" sz="1400" dirty="0" smtClean="0"/>
          </a:p>
          <a:p>
            <a:pPr>
              <a:lnSpc>
                <a:spcPct val="150000"/>
              </a:lnSpc>
            </a:pPr>
            <a:r>
              <a:rPr lang="en-US" altLang="zh-CN" sz="1400" dirty="0"/>
              <a:t>	</a:t>
            </a:r>
            <a:r>
              <a:rPr lang="zh-CN" altLang="en-US" sz="1400" dirty="0" smtClean="0"/>
              <a:t>由开发团队进行演示，其他角色可以亲自尝试；</a:t>
            </a:r>
            <a:endParaRPr lang="en-US" altLang="zh-CN" sz="1400" dirty="0" smtClean="0"/>
          </a:p>
          <a:p>
            <a:pPr>
              <a:lnSpc>
                <a:spcPct val="150000"/>
              </a:lnSpc>
            </a:pPr>
            <a:r>
              <a:rPr lang="en-US" altLang="zh-CN" sz="1400" dirty="0"/>
              <a:t>	</a:t>
            </a:r>
            <a:r>
              <a:rPr lang="zh-CN" altLang="en-US" sz="1400" dirty="0" smtClean="0"/>
              <a:t>只展示可以发布的产品增量（完成）；</a:t>
            </a:r>
            <a:endParaRPr lang="en-US" altLang="zh-CN" sz="1400" dirty="0" smtClean="0"/>
          </a:p>
          <a:p>
            <a:r>
              <a:rPr lang="zh-CN" altLang="en-US" sz="1600" dirty="0"/>
              <a:t>会议的意义：</a:t>
            </a:r>
            <a:endParaRPr lang="en-US" altLang="zh-CN" sz="1600" dirty="0"/>
          </a:p>
          <a:p>
            <a:pPr>
              <a:lnSpc>
                <a:spcPct val="150000"/>
              </a:lnSpc>
            </a:pPr>
            <a:r>
              <a:rPr lang="en-US" altLang="zh-CN" sz="1400" dirty="0"/>
              <a:t>	</a:t>
            </a:r>
            <a:r>
              <a:rPr lang="zh-CN" altLang="en-US" sz="1400" dirty="0" smtClean="0">
                <a:latin typeface="+mn-ea"/>
              </a:rPr>
              <a:t>团队</a:t>
            </a:r>
            <a:r>
              <a:rPr lang="zh-CN" altLang="en-US" sz="1400" dirty="0">
                <a:latin typeface="+mn-ea"/>
              </a:rPr>
              <a:t>的成果得到认可</a:t>
            </a:r>
            <a:r>
              <a:rPr lang="zh-CN" altLang="en-US" sz="1400" dirty="0" smtClean="0">
                <a:latin typeface="+mn-ea"/>
              </a:rPr>
              <a:t>，感觉会很好；</a:t>
            </a:r>
            <a:endParaRPr lang="en-US" altLang="zh-CN" sz="1400" dirty="0" smtClean="0">
              <a:latin typeface="+mn-ea"/>
            </a:endParaRPr>
          </a:p>
          <a:p>
            <a:pPr>
              <a:lnSpc>
                <a:spcPct val="150000"/>
              </a:lnSpc>
            </a:pPr>
            <a:r>
              <a:rPr lang="en-US" altLang="zh-CN" sz="1400" dirty="0">
                <a:latin typeface="+mn-ea"/>
              </a:rPr>
              <a:t>	</a:t>
            </a:r>
            <a:r>
              <a:rPr lang="zh-CN" altLang="en-US" sz="1400" dirty="0" smtClean="0">
                <a:latin typeface="+mn-ea"/>
              </a:rPr>
              <a:t>其他</a:t>
            </a:r>
            <a:r>
              <a:rPr lang="zh-CN" altLang="en-US" sz="1400" dirty="0">
                <a:latin typeface="+mn-ea"/>
              </a:rPr>
              <a:t>人可以</a:t>
            </a:r>
            <a:r>
              <a:rPr lang="zh-CN" altLang="en-US" sz="1400" dirty="0" smtClean="0">
                <a:latin typeface="+mn-ea"/>
              </a:rPr>
              <a:t>了解团队</a:t>
            </a:r>
            <a:r>
              <a:rPr lang="zh-CN" altLang="en-US" sz="1400" dirty="0">
                <a:latin typeface="+mn-ea"/>
              </a:rPr>
              <a:t>在做些</a:t>
            </a:r>
            <a:r>
              <a:rPr lang="zh-CN" altLang="en-US" sz="1400" dirty="0" smtClean="0">
                <a:latin typeface="+mn-ea"/>
              </a:rPr>
              <a:t>什么；</a:t>
            </a:r>
            <a:endParaRPr lang="en-US" altLang="zh-CN" sz="1400" dirty="0" smtClean="0">
              <a:latin typeface="+mn-ea"/>
            </a:endParaRPr>
          </a:p>
          <a:p>
            <a:pPr>
              <a:lnSpc>
                <a:spcPct val="150000"/>
              </a:lnSpc>
            </a:pPr>
            <a:r>
              <a:rPr lang="en-US" altLang="zh-CN" sz="1400" dirty="0">
                <a:latin typeface="+mn-ea"/>
              </a:rPr>
              <a:t>	</a:t>
            </a:r>
            <a:r>
              <a:rPr lang="zh-CN" altLang="en-US" sz="1400" dirty="0" smtClean="0">
                <a:latin typeface="+mn-ea"/>
              </a:rPr>
              <a:t>演示</a:t>
            </a:r>
            <a:r>
              <a:rPr lang="zh-CN" altLang="en-US" sz="1400" dirty="0">
                <a:latin typeface="+mn-ea"/>
              </a:rPr>
              <a:t>可以吸引相关干系人的注意，并得到重要反馈</a:t>
            </a:r>
            <a:r>
              <a:rPr lang="zh-CN" altLang="en-US" sz="1400" dirty="0" smtClean="0">
                <a:latin typeface="+mn-ea"/>
              </a:rPr>
              <a:t>。</a:t>
            </a:r>
            <a:endParaRPr lang="en-US" altLang="zh-CN" sz="1400" dirty="0" smtClean="0">
              <a:latin typeface="+mn-ea"/>
            </a:endParaRPr>
          </a:p>
          <a:p>
            <a:pPr>
              <a:lnSpc>
                <a:spcPct val="150000"/>
              </a:lnSpc>
            </a:pPr>
            <a:r>
              <a:rPr lang="en-US" altLang="zh-CN" sz="1400" dirty="0">
                <a:latin typeface="+mn-ea"/>
              </a:rPr>
              <a:t>	</a:t>
            </a:r>
            <a:r>
              <a:rPr lang="zh-CN" altLang="en-US" sz="1400" dirty="0" smtClean="0">
                <a:latin typeface="+mn-ea"/>
              </a:rPr>
              <a:t>演示迫使</a:t>
            </a:r>
            <a:r>
              <a:rPr lang="zh-CN" altLang="en-US" sz="1400" dirty="0">
                <a:latin typeface="+mn-ea"/>
              </a:rPr>
              <a:t>团队真正</a:t>
            </a:r>
            <a:r>
              <a:rPr lang="zh-CN" altLang="en-US" sz="1400" dirty="0" smtClean="0">
                <a:latin typeface="+mn-ea"/>
              </a:rPr>
              <a:t>完成工作，而不是</a:t>
            </a:r>
            <a:r>
              <a:rPr lang="en-US" altLang="zh-CN" sz="1400" dirty="0" smtClean="0">
                <a:latin typeface="+mn-ea"/>
              </a:rPr>
              <a:t>99%</a:t>
            </a:r>
            <a:r>
              <a:rPr lang="zh-CN" altLang="en-US" sz="1400" dirty="0" smtClean="0">
                <a:latin typeface="+mn-ea"/>
              </a:rPr>
              <a:t>；</a:t>
            </a:r>
            <a:endParaRPr lang="en-US" altLang="zh-CN" sz="1400" dirty="0" smtClean="0">
              <a:latin typeface="+mn-ea"/>
            </a:endParaRPr>
          </a:p>
          <a:p>
            <a:pPr>
              <a:lnSpc>
                <a:spcPct val="150000"/>
              </a:lnSpc>
            </a:pPr>
            <a:r>
              <a:rPr lang="en-US" altLang="zh-CN" sz="1400" dirty="0">
                <a:latin typeface="+mn-ea"/>
              </a:rPr>
              <a:t>	</a:t>
            </a:r>
            <a:r>
              <a:rPr lang="zh-CN" altLang="en-US" sz="1400" dirty="0" smtClean="0">
                <a:latin typeface="+mn-ea"/>
              </a:rPr>
              <a:t>定时的反馈，使得反馈及时，变化成本最小；</a:t>
            </a:r>
            <a:endParaRPr lang="en-US" altLang="zh-CN" sz="1400" dirty="0" smtClean="0">
              <a:latin typeface="+mn-ea"/>
            </a:endParaRPr>
          </a:p>
        </p:txBody>
      </p:sp>
    </p:spTree>
    <p:extLst>
      <p:ext uri="{BB962C8B-B14F-4D97-AF65-F5344CB8AC3E}">
        <p14:creationId xmlns:p14="http://schemas.microsoft.com/office/powerpoint/2010/main" val="352386604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 calcmode="lin" valueType="num">
                                      <p:cBhvr additive="base">
                                        <p:cTn id="7"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anim calcmode="lin" valueType="num">
                                      <p:cBhvr additive="base">
                                        <p:cTn id="11"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anim calcmode="lin" valueType="num">
                                      <p:cBhvr additive="base">
                                        <p:cTn id="1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9" end="9"/>
                                            </p:txEl>
                                          </p:spTgt>
                                        </p:tgtEl>
                                        <p:attrNameLst>
                                          <p:attrName>style.visibility</p:attrName>
                                        </p:attrNameLst>
                                      </p:cBhvr>
                                      <p:to>
                                        <p:strVal val="visible"/>
                                      </p:to>
                                    </p:set>
                                    <p:anim calcmode="lin" valueType="num">
                                      <p:cBhvr additive="base">
                                        <p:cTn id="1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9" end="9"/>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anim calcmode="lin" valueType="num">
                                      <p:cBhvr additive="base">
                                        <p:cTn id="23"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0" end="1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
                                            <p:txEl>
                                              <p:pRg st="11" end="11"/>
                                            </p:txEl>
                                          </p:spTgt>
                                        </p:tgtEl>
                                        <p:attrNameLst>
                                          <p:attrName>style.visibility</p:attrName>
                                        </p:attrNameLst>
                                      </p:cBhvr>
                                      <p:to>
                                        <p:strVal val="visible"/>
                                      </p:to>
                                    </p:set>
                                    <p:anim calcmode="lin" valueType="num">
                                      <p:cBhvr additive="base">
                                        <p:cTn id="27" dur="500" fill="hold"/>
                                        <p:tgtEl>
                                          <p:spTgt spid="2">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en-US" altLang="zh-CN" sz="2000" b="1" dirty="0" smtClean="0">
                <a:solidFill>
                  <a:schemeClr val="tx1">
                    <a:lumMod val="75000"/>
                    <a:lumOff val="25000"/>
                  </a:schemeClr>
                </a:solidFill>
              </a:rPr>
              <a:t>Scrum</a:t>
            </a:r>
            <a:r>
              <a:rPr lang="zh-CN" altLang="en-US" sz="2000" b="1" dirty="0" smtClean="0">
                <a:solidFill>
                  <a:schemeClr val="tx1">
                    <a:lumMod val="75000"/>
                    <a:lumOff val="25000"/>
                  </a:schemeClr>
                </a:solidFill>
              </a:rPr>
              <a:t>之旅</a:t>
            </a:r>
          </a:p>
        </p:txBody>
      </p:sp>
      <p:sp>
        <p:nvSpPr>
          <p:cNvPr id="4" name="椭圆 3"/>
          <p:cNvSpPr/>
          <p:nvPr/>
        </p:nvSpPr>
        <p:spPr>
          <a:xfrm>
            <a:off x="295185" y="776695"/>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选定项目</a:t>
            </a:r>
            <a:endParaRPr lang="zh-CN" altLang="en-US" dirty="0"/>
          </a:p>
        </p:txBody>
      </p:sp>
      <p:sp>
        <p:nvSpPr>
          <p:cNvPr id="7" name="椭圆 6"/>
          <p:cNvSpPr/>
          <p:nvPr/>
        </p:nvSpPr>
        <p:spPr>
          <a:xfrm>
            <a:off x="298633" y="1565134"/>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组建团队</a:t>
            </a:r>
            <a:endParaRPr lang="zh-CN" altLang="en-US" dirty="0"/>
          </a:p>
        </p:txBody>
      </p:sp>
      <p:sp>
        <p:nvSpPr>
          <p:cNvPr id="8" name="椭圆 7"/>
          <p:cNvSpPr/>
          <p:nvPr/>
        </p:nvSpPr>
        <p:spPr>
          <a:xfrm>
            <a:off x="316517" y="2353573"/>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r>
              <a:rPr lang="en-US" altLang="zh-CN" dirty="0" smtClean="0"/>
              <a:t>PO&amp;SM</a:t>
            </a:r>
            <a:endParaRPr lang="zh-CN" altLang="en-US" dirty="0"/>
          </a:p>
        </p:txBody>
      </p:sp>
      <p:sp>
        <p:nvSpPr>
          <p:cNvPr id="9" name="椭圆 8"/>
          <p:cNvSpPr/>
          <p:nvPr/>
        </p:nvSpPr>
        <p:spPr>
          <a:xfrm>
            <a:off x="313069" y="3142012"/>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a:t>
            </a:r>
            <a:endParaRPr lang="en-US" altLang="zh-CN" dirty="0" smtClean="0"/>
          </a:p>
          <a:p>
            <a:pPr algn="ctr"/>
            <a:r>
              <a:rPr lang="zh-CN" altLang="en-US" dirty="0" smtClean="0"/>
              <a:t>迭代节奏</a:t>
            </a:r>
            <a:endParaRPr lang="zh-CN" altLang="en-US" dirty="0"/>
          </a:p>
        </p:txBody>
      </p:sp>
      <p:sp>
        <p:nvSpPr>
          <p:cNvPr id="10" name="椭圆 9"/>
          <p:cNvSpPr/>
          <p:nvPr/>
        </p:nvSpPr>
        <p:spPr>
          <a:xfrm>
            <a:off x="313069" y="3930451"/>
            <a:ext cx="1584176" cy="6480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定义</a:t>
            </a:r>
            <a:endParaRPr lang="en-US" altLang="zh-CN" dirty="0" smtClean="0"/>
          </a:p>
          <a:p>
            <a:pPr algn="ctr"/>
            <a:r>
              <a:rPr lang="zh-CN" altLang="en-US" dirty="0"/>
              <a:t>完成标准</a:t>
            </a:r>
          </a:p>
        </p:txBody>
      </p:sp>
      <p:grpSp>
        <p:nvGrpSpPr>
          <p:cNvPr id="20" name="组合 19"/>
          <p:cNvGrpSpPr/>
          <p:nvPr/>
        </p:nvGrpSpPr>
        <p:grpSpPr>
          <a:xfrm>
            <a:off x="2843808" y="1180447"/>
            <a:ext cx="6094344" cy="2757568"/>
            <a:chOff x="938009" y="859567"/>
            <a:chExt cx="7303987" cy="3168352"/>
          </a:xfrm>
        </p:grpSpPr>
        <p:pic>
          <p:nvPicPr>
            <p:cNvPr id="21" name="Picture 2" descr="http://static.open-open.com/lib/uploadImg/20120228/20120228151458_46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009" y="859567"/>
              <a:ext cx="7303987" cy="316835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3673098" y="3745536"/>
              <a:ext cx="954106" cy="246221"/>
            </a:xfrm>
            <a:prstGeom prst="rect">
              <a:avLst/>
            </a:prstGeom>
            <a:solidFill>
              <a:schemeClr val="bg1"/>
            </a:solidFill>
          </p:spPr>
          <p:txBody>
            <a:bodyPr wrap="none" rtlCol="0">
              <a:spAutoFit/>
            </a:bodyPr>
            <a:lstStyle/>
            <a:p>
              <a:r>
                <a:rPr lang="zh-CN" altLang="en-US" sz="1000" dirty="0" smtClean="0">
                  <a:latin typeface="黑体" panose="02010609060101010101" pitchFamily="49" charset="-122"/>
                  <a:ea typeface="黑体" panose="02010609060101010101" pitchFamily="49" charset="-122"/>
                </a:rPr>
                <a:t>迭代功能列表</a:t>
              </a:r>
              <a:endParaRPr lang="zh-CN" altLang="en-US" sz="1000" dirty="0">
                <a:latin typeface="黑体" panose="02010609060101010101" pitchFamily="49" charset="-122"/>
                <a:ea typeface="黑体" panose="02010609060101010101" pitchFamily="49" charset="-122"/>
              </a:endParaRPr>
            </a:p>
          </p:txBody>
        </p:sp>
      </p:grpSp>
      <p:sp>
        <p:nvSpPr>
          <p:cNvPr id="6" name="右箭头 5"/>
          <p:cNvSpPr/>
          <p:nvPr/>
        </p:nvSpPr>
        <p:spPr>
          <a:xfrm>
            <a:off x="2073553" y="2461585"/>
            <a:ext cx="576064" cy="216024"/>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左箭头 10"/>
          <p:cNvSpPr/>
          <p:nvPr/>
        </p:nvSpPr>
        <p:spPr>
          <a:xfrm rot="16200000">
            <a:off x="8471349" y="2841835"/>
            <a:ext cx="338207" cy="216024"/>
          </a:xfrm>
          <a:prstGeom prst="lef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096263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迭代回顾会议</a:t>
            </a:r>
          </a:p>
        </p:txBody>
      </p:sp>
      <p:sp>
        <p:nvSpPr>
          <p:cNvPr id="2" name="Rectangle 1"/>
          <p:cNvSpPr>
            <a:spLocks noChangeArrowheads="1"/>
          </p:cNvSpPr>
          <p:nvPr/>
        </p:nvSpPr>
        <p:spPr bwMode="auto">
          <a:xfrm>
            <a:off x="299385" y="558285"/>
            <a:ext cx="6276077"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n-ea"/>
              </a:rPr>
              <a:t>会议目的：下一个迭代如何能够做得更好？</a:t>
            </a:r>
            <a:endParaRPr kumimoji="0" lang="en-US" altLang="zh-CN" sz="1200" b="0" i="0" u="none" strike="noStrike" cap="none" normalizeH="0" baseline="0" dirty="0" smtClean="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n-ea"/>
              </a:rPr>
              <a:t>会议意义：团队和个人</a:t>
            </a:r>
            <a:r>
              <a:rPr kumimoji="0" lang="zh-CN" altLang="zh-CN" sz="1200" b="1" i="0" u="none" strike="noStrike" cap="none" normalizeH="0" baseline="0" dirty="0" smtClean="0">
                <a:ln>
                  <a:noFill/>
                </a:ln>
                <a:solidFill>
                  <a:schemeClr val="tx1"/>
                </a:solidFill>
                <a:effectLst/>
                <a:latin typeface="+mn-ea"/>
              </a:rPr>
              <a:t>改进的最佳</a:t>
            </a:r>
            <a:r>
              <a:rPr kumimoji="0" lang="zh-CN" altLang="en-US" sz="1200" b="1" i="0" u="none" strike="noStrike" cap="none" normalizeH="0" baseline="0" dirty="0" smtClean="0">
                <a:ln>
                  <a:noFill/>
                </a:ln>
                <a:solidFill>
                  <a:schemeClr val="tx1"/>
                </a:solidFill>
                <a:effectLst/>
                <a:latin typeface="+mn-ea"/>
              </a:rPr>
              <a:t>机会</a:t>
            </a:r>
            <a:r>
              <a:rPr kumimoji="0" lang="zh-CN" altLang="zh-CN" sz="1200" b="0" i="0" u="none" strike="noStrike" cap="none" normalizeH="0" baseline="0" dirty="0" smtClean="0">
                <a:ln>
                  <a:noFill/>
                </a:ln>
                <a:solidFill>
                  <a:schemeClr val="tx1"/>
                </a:solidFill>
                <a:effectLst/>
                <a:latin typeface="+mn-ea"/>
              </a:rPr>
              <a:t>。如果没有回顾，团队就会不断重犯同样的错误。</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n-ea"/>
              </a:rPr>
              <a:t>会议要点：</a:t>
            </a:r>
            <a:endParaRPr kumimoji="0" lang="en-US" altLang="zh-CN" sz="1200" b="0" i="0" u="none" strike="noStrike" cap="none" normalizeH="0" baseline="0" dirty="0" smtClean="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latin typeface="+mn-ea"/>
              </a:rPr>
              <a:t>	</a:t>
            </a:r>
            <a:r>
              <a:rPr lang="en-US" altLang="zh-CN" sz="1200" dirty="0" smtClean="0">
                <a:latin typeface="+mn-ea"/>
              </a:rPr>
              <a:t>scrum</a:t>
            </a:r>
            <a:r>
              <a:rPr lang="zh-CN" altLang="en-US" sz="1200" dirty="0" smtClean="0">
                <a:latin typeface="+mn-ea"/>
              </a:rPr>
              <a:t>全员参与；</a:t>
            </a:r>
            <a:endParaRPr lang="en-US" altLang="zh-CN" sz="1200" dirty="0" smtClean="0">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mn-ea"/>
              </a:rPr>
              <a:t>	</a:t>
            </a:r>
            <a:r>
              <a:rPr kumimoji="0" lang="zh-CN" altLang="zh-CN" sz="1200" b="0" i="0" u="none" strike="noStrike" cap="none" normalizeH="0" baseline="0" dirty="0" smtClean="0">
                <a:ln>
                  <a:noFill/>
                </a:ln>
                <a:solidFill>
                  <a:schemeClr val="tx1"/>
                </a:solidFill>
                <a:effectLst/>
                <a:latin typeface="+mn-ea"/>
                <a:cs typeface="Times New Roman" panose="02020603050405020304" pitchFamily="18" charset="0"/>
              </a:rPr>
              <a:t> </a:t>
            </a:r>
            <a:r>
              <a:rPr kumimoji="0" lang="zh-CN" altLang="zh-CN" sz="1200" b="0" i="0" u="none" strike="noStrike" cap="none" normalizeH="0" baseline="0" dirty="0" smtClean="0">
                <a:ln>
                  <a:noFill/>
                </a:ln>
                <a:solidFill>
                  <a:schemeClr val="tx1"/>
                </a:solidFill>
                <a:effectLst/>
                <a:latin typeface="+mn-ea"/>
              </a:rPr>
              <a:t>S</a:t>
            </a:r>
            <a:r>
              <a:rPr kumimoji="0" lang="en-US" altLang="zh-CN" sz="1200" b="0" i="0" u="none" strike="noStrike" cap="none" normalizeH="0" baseline="0" dirty="0" smtClean="0">
                <a:ln>
                  <a:noFill/>
                </a:ln>
                <a:solidFill>
                  <a:schemeClr val="tx1"/>
                </a:solidFill>
                <a:effectLst/>
                <a:latin typeface="+mn-ea"/>
              </a:rPr>
              <a:t>M</a:t>
            </a:r>
            <a:r>
              <a:rPr kumimoji="0" lang="zh-CN" altLang="en-US" sz="1200" b="0" i="0" u="none" strike="noStrike" cap="none" normalizeH="0" baseline="0" dirty="0" smtClean="0">
                <a:ln>
                  <a:noFill/>
                </a:ln>
                <a:solidFill>
                  <a:schemeClr val="tx1"/>
                </a:solidFill>
                <a:effectLst/>
                <a:latin typeface="+mn-ea"/>
              </a:rPr>
              <a:t>带领大家回顾</a:t>
            </a:r>
            <a:r>
              <a:rPr kumimoji="0" lang="zh-CN" altLang="zh-CN" sz="1200" b="0" i="0" u="none" strike="noStrike" cap="none" normalizeH="0" baseline="0" dirty="0" smtClean="0">
                <a:ln>
                  <a:noFill/>
                </a:ln>
                <a:solidFill>
                  <a:schemeClr val="tx1"/>
                </a:solidFill>
                <a:effectLst/>
                <a:latin typeface="+mn-ea"/>
              </a:rPr>
              <a:t>sprint</a:t>
            </a:r>
            <a:r>
              <a:rPr kumimoji="0" lang="zh-CN" altLang="en-US" sz="1200" b="0" i="0" u="none" strike="noStrike" cap="none" normalizeH="0" baseline="0" dirty="0" smtClean="0">
                <a:ln>
                  <a:noFill/>
                </a:ln>
                <a:solidFill>
                  <a:schemeClr val="tx1"/>
                </a:solidFill>
                <a:effectLst/>
                <a:latin typeface="+mn-ea"/>
              </a:rPr>
              <a:t>过程及成果，团队</a:t>
            </a:r>
            <a:r>
              <a:rPr kumimoji="0" lang="zh-CN" altLang="zh-CN" sz="1200" b="0" i="0" u="none" strike="noStrike" cap="none" normalizeH="0" baseline="0" dirty="0" smtClean="0">
                <a:ln>
                  <a:noFill/>
                </a:ln>
                <a:solidFill>
                  <a:schemeClr val="tx1"/>
                </a:solidFill>
                <a:effectLst/>
                <a:latin typeface="+mn-ea"/>
              </a:rPr>
              <a:t>做总结</a:t>
            </a:r>
            <a:r>
              <a:rPr kumimoji="0" lang="zh-CN" altLang="en-US" sz="1200" b="0" i="0" u="none" strike="noStrike" cap="none" normalizeH="0" baseline="0" dirty="0" smtClean="0">
                <a:ln>
                  <a:noFill/>
                </a:ln>
                <a:solidFill>
                  <a:schemeClr val="tx1"/>
                </a:solidFill>
                <a:effectLst/>
                <a:latin typeface="+mn-ea"/>
              </a:rPr>
              <a:t>，</a:t>
            </a:r>
            <a:r>
              <a:rPr kumimoji="0" lang="zh-CN" altLang="zh-CN" sz="1200" b="0" i="0" u="none" strike="noStrike" cap="none" normalizeH="0" baseline="0" dirty="0" smtClean="0">
                <a:ln>
                  <a:noFill/>
                </a:ln>
                <a:solidFill>
                  <a:schemeClr val="tx1"/>
                </a:solidFill>
                <a:effectLst/>
                <a:latin typeface="+mn-ea"/>
              </a:rPr>
              <a:t>包括重要事件和决策等。</a:t>
            </a:r>
            <a:endParaRPr kumimoji="0" lang="en-US" altLang="zh-CN" sz="1200" b="0" i="0" u="none" strike="noStrike" cap="none" normalizeH="0" baseline="0" dirty="0" smtClean="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latin typeface="+mn-ea"/>
              </a:rPr>
              <a:t>	</a:t>
            </a:r>
            <a:r>
              <a:rPr kumimoji="0" lang="zh-CN" altLang="zh-CN" sz="1200" b="0" i="0" u="none" strike="noStrike" cap="none" normalizeH="0" baseline="0" dirty="0" smtClean="0">
                <a:ln>
                  <a:noFill/>
                </a:ln>
                <a:solidFill>
                  <a:schemeClr val="tx1"/>
                </a:solidFill>
                <a:effectLst/>
                <a:latin typeface="+mn-ea"/>
                <a:cs typeface="Times New Roman" panose="02020603050405020304" pitchFamily="18" charset="0"/>
              </a:rPr>
              <a:t> </a:t>
            </a:r>
            <a:r>
              <a:rPr kumimoji="0" lang="zh-CN" altLang="zh-CN" sz="1200" b="0" i="0" u="none" strike="noStrike" cap="none" normalizeH="0" baseline="0" dirty="0" smtClean="0">
                <a:ln>
                  <a:noFill/>
                </a:ln>
                <a:solidFill>
                  <a:schemeClr val="tx1"/>
                </a:solidFill>
                <a:effectLst/>
                <a:latin typeface="+mn-ea"/>
              </a:rPr>
              <a:t>轮流发言，每个人</a:t>
            </a:r>
            <a:r>
              <a:rPr kumimoji="0" lang="zh-CN" altLang="en-US" sz="1200" b="0" i="0" u="none" strike="noStrike" cap="none" normalizeH="0" baseline="0" dirty="0" smtClean="0">
                <a:ln>
                  <a:noFill/>
                </a:ln>
                <a:solidFill>
                  <a:schemeClr val="tx1"/>
                </a:solidFill>
                <a:effectLst/>
                <a:latin typeface="+mn-ea"/>
              </a:rPr>
              <a:t>讲</a:t>
            </a:r>
            <a:r>
              <a:rPr lang="en-US" altLang="zh-CN" sz="1200" dirty="0" smtClean="0">
                <a:latin typeface="+mn-ea"/>
              </a:rPr>
              <a:t>well &amp; Less well</a:t>
            </a:r>
            <a:r>
              <a:rPr lang="zh-CN" altLang="en-US" sz="1200" dirty="0" smtClean="0">
                <a:latin typeface="+mn-ea"/>
              </a:rPr>
              <a:t>，及</a:t>
            </a:r>
            <a:r>
              <a:rPr kumimoji="0" lang="zh-CN" altLang="zh-CN" sz="1200" b="0" i="0" u="none" strike="noStrike" cap="none" normalizeH="0" baseline="0" dirty="0" smtClean="0">
                <a:ln>
                  <a:noFill/>
                </a:ln>
                <a:solidFill>
                  <a:schemeClr val="tx1"/>
                </a:solidFill>
                <a:effectLst/>
                <a:latin typeface="+mn-ea"/>
              </a:rPr>
              <a:t>下个sprint</a:t>
            </a:r>
            <a:r>
              <a:rPr kumimoji="0" lang="zh-CN" altLang="en-US" sz="1200" b="0" i="0" u="none" strike="noStrike" cap="none" normalizeH="0" baseline="0" dirty="0" smtClean="0">
                <a:ln>
                  <a:noFill/>
                </a:ln>
                <a:solidFill>
                  <a:schemeClr val="tx1"/>
                </a:solidFill>
                <a:effectLst/>
                <a:latin typeface="+mn-ea"/>
              </a:rPr>
              <a:t>可以进行的</a:t>
            </a:r>
            <a:r>
              <a:rPr kumimoji="0" lang="zh-CN" altLang="zh-CN" sz="1200" b="0" i="0" u="none" strike="noStrike" cap="none" normalizeH="0" baseline="0" dirty="0" smtClean="0">
                <a:ln>
                  <a:noFill/>
                </a:ln>
                <a:solidFill>
                  <a:schemeClr val="tx1"/>
                </a:solidFill>
                <a:effectLst/>
                <a:latin typeface="+mn-ea"/>
              </a:rPr>
              <a:t>改变。</a:t>
            </a:r>
            <a:endParaRPr kumimoji="0" lang="en-US" altLang="zh-CN" sz="1200" b="0" i="0" u="none" strike="noStrike" cap="none" normalizeH="0" baseline="0" dirty="0" smtClean="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latin typeface="+mn-ea"/>
              </a:rPr>
              <a:t>	</a:t>
            </a:r>
            <a:r>
              <a:rPr lang="zh-CN" altLang="en-US" sz="1200" dirty="0" smtClean="0">
                <a:latin typeface="+mn-ea"/>
              </a:rPr>
              <a:t>选出最需要改进的</a:t>
            </a:r>
            <a:r>
              <a:rPr lang="en-US" altLang="zh-CN" sz="1200" dirty="0" smtClean="0">
                <a:latin typeface="+mn-ea"/>
              </a:rPr>
              <a:t>TOP</a:t>
            </a:r>
            <a:r>
              <a:rPr lang="zh-CN" altLang="en-US" sz="1200" dirty="0" smtClean="0">
                <a:latin typeface="+mn-ea"/>
              </a:rPr>
              <a:t>问题，并拟定方案进行改进；</a:t>
            </a:r>
            <a:endParaRPr lang="en-US" altLang="zh-CN" sz="1200" dirty="0" smtClean="0">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latin typeface="+mn-ea"/>
              </a:rPr>
              <a:t>	</a:t>
            </a:r>
            <a:r>
              <a:rPr kumimoji="0" lang="zh-CN" altLang="zh-CN" sz="1200" b="0" i="0" u="none" strike="noStrike" cap="none" normalizeH="0" baseline="0" dirty="0" smtClean="0">
                <a:ln>
                  <a:noFill/>
                </a:ln>
                <a:solidFill>
                  <a:schemeClr val="tx1"/>
                </a:solidFill>
                <a:effectLst/>
                <a:latin typeface="+mn-ea"/>
              </a:rPr>
              <a:t>S</a:t>
            </a:r>
            <a:r>
              <a:rPr kumimoji="0" lang="en-US" altLang="zh-CN" sz="1200" b="0" i="0" u="none" strike="noStrike" cap="none" normalizeH="0" baseline="0" dirty="0" smtClean="0">
                <a:ln>
                  <a:noFill/>
                </a:ln>
                <a:solidFill>
                  <a:schemeClr val="tx1"/>
                </a:solidFill>
                <a:effectLst/>
                <a:latin typeface="+mn-ea"/>
              </a:rPr>
              <a:t>M</a:t>
            </a:r>
            <a:r>
              <a:rPr kumimoji="0" lang="zh-CN" altLang="en-US" sz="1200" b="0" i="0" u="none" strike="noStrike" cap="none" normalizeH="0" baseline="0" dirty="0" smtClean="0">
                <a:ln>
                  <a:noFill/>
                </a:ln>
                <a:solidFill>
                  <a:schemeClr val="tx1"/>
                </a:solidFill>
                <a:effectLst/>
                <a:latin typeface="+mn-ea"/>
              </a:rPr>
              <a:t>进</a:t>
            </a:r>
            <a:r>
              <a:rPr kumimoji="0" lang="zh-CN" altLang="zh-CN" sz="1200" b="0" i="0" u="none" strike="noStrike" cap="none" normalizeH="0" baseline="0" dirty="0" smtClean="0">
                <a:ln>
                  <a:noFill/>
                </a:ln>
                <a:solidFill>
                  <a:schemeClr val="tx1"/>
                </a:solidFill>
                <a:effectLst/>
                <a:latin typeface="+mn-ea"/>
              </a:rPr>
              <a:t>行总结，得出下个sprint需要改进的地方。</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200" b="0" i="0" u="none" strike="noStrike" cap="none" normalizeH="0" baseline="0" dirty="0" smtClean="0">
              <a:ln>
                <a:noFill/>
              </a:ln>
              <a:solidFill>
                <a:schemeClr val="tx1"/>
              </a:solidFill>
              <a:effectLst/>
              <a:latin typeface="+mn-ea"/>
            </a:endParaRPr>
          </a:p>
        </p:txBody>
      </p:sp>
      <p:pic>
        <p:nvPicPr>
          <p:cNvPr id="3" name="图片 2"/>
          <p:cNvPicPr>
            <a:picLocks noChangeAspect="1"/>
          </p:cNvPicPr>
          <p:nvPr/>
        </p:nvPicPr>
        <p:blipFill>
          <a:blip r:embed="rId3"/>
          <a:stretch>
            <a:fillRect/>
          </a:stretch>
        </p:blipFill>
        <p:spPr>
          <a:xfrm>
            <a:off x="1835696" y="2289558"/>
            <a:ext cx="4406836" cy="2782564"/>
          </a:xfrm>
          <a:prstGeom prst="rect">
            <a:avLst/>
          </a:prstGeom>
        </p:spPr>
      </p:pic>
    </p:spTree>
    <p:extLst>
      <p:ext uri="{BB962C8B-B14F-4D97-AF65-F5344CB8AC3E}">
        <p14:creationId xmlns:p14="http://schemas.microsoft.com/office/powerpoint/2010/main" val="388905842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迭代回顾会议</a:t>
            </a:r>
          </a:p>
        </p:txBody>
      </p:sp>
      <p:sp>
        <p:nvSpPr>
          <p:cNvPr id="4" name="椭圆 3"/>
          <p:cNvSpPr/>
          <p:nvPr/>
        </p:nvSpPr>
        <p:spPr>
          <a:xfrm>
            <a:off x="329553" y="1204116"/>
            <a:ext cx="1944216" cy="1296144"/>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根因分析</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6" name="椭圆 5"/>
          <p:cNvSpPr/>
          <p:nvPr/>
        </p:nvSpPr>
        <p:spPr>
          <a:xfrm>
            <a:off x="2555776" y="1204116"/>
            <a:ext cx="1944216" cy="1296144"/>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复盘</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7" name="椭圆 6"/>
          <p:cNvSpPr/>
          <p:nvPr/>
        </p:nvSpPr>
        <p:spPr>
          <a:xfrm>
            <a:off x="1267097" y="2931790"/>
            <a:ext cx="2016224" cy="115728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n w="0"/>
                <a:solidFill>
                  <a:schemeClr val="tx1"/>
                </a:solidFill>
                <a:effectLst>
                  <a:outerShdw blurRad="38100" dist="19050" dir="2700000" algn="tl" rotWithShape="0">
                    <a:schemeClr val="dk1">
                      <a:alpha val="40000"/>
                    </a:schemeClr>
                  </a:outerShdw>
                </a:effectLst>
              </a:rPr>
              <a:t>组织资产库</a:t>
            </a:r>
            <a:endParaRPr lang="zh-CN" altLang="en-US" dirty="0">
              <a:ln w="0"/>
              <a:solidFill>
                <a:schemeClr val="tx1"/>
              </a:solidFill>
              <a:effectLst>
                <a:outerShdw blurRad="38100" dist="19050" dir="2700000" algn="tl" rotWithShape="0">
                  <a:schemeClr val="dk1">
                    <a:alpha val="40000"/>
                  </a:schemeClr>
                </a:outerShdw>
              </a:effectLst>
            </a:endParaRPr>
          </a:p>
        </p:txBody>
      </p:sp>
      <p:pic>
        <p:nvPicPr>
          <p:cNvPr id="2" name="图片 1"/>
          <p:cNvPicPr>
            <a:picLocks noChangeAspect="1"/>
          </p:cNvPicPr>
          <p:nvPr/>
        </p:nvPicPr>
        <p:blipFill>
          <a:blip r:embed="rId3"/>
          <a:stretch>
            <a:fillRect/>
          </a:stretch>
        </p:blipFill>
        <p:spPr>
          <a:xfrm>
            <a:off x="5292080" y="1707654"/>
            <a:ext cx="3096344" cy="3133333"/>
          </a:xfrm>
          <a:prstGeom prst="rect">
            <a:avLst/>
          </a:prstGeom>
        </p:spPr>
      </p:pic>
      <p:pic>
        <p:nvPicPr>
          <p:cNvPr id="5" name="图片 4"/>
          <p:cNvPicPr>
            <a:picLocks noChangeAspect="1"/>
          </p:cNvPicPr>
          <p:nvPr/>
        </p:nvPicPr>
        <p:blipFill>
          <a:blip r:embed="rId4"/>
          <a:stretch>
            <a:fillRect/>
          </a:stretch>
        </p:blipFill>
        <p:spPr>
          <a:xfrm>
            <a:off x="6372200" y="195486"/>
            <a:ext cx="1242278" cy="1390811"/>
          </a:xfrm>
          <a:prstGeom prst="rect">
            <a:avLst/>
          </a:prstGeom>
        </p:spPr>
      </p:pic>
    </p:spTree>
    <p:extLst>
      <p:ext uri="{BB962C8B-B14F-4D97-AF65-F5344CB8AC3E}">
        <p14:creationId xmlns:p14="http://schemas.microsoft.com/office/powerpoint/2010/main" val="218532894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61665"/>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真的需要敏捷吗？</a:t>
            </a:r>
          </a:p>
        </p:txBody>
      </p:sp>
      <p:sp>
        <p:nvSpPr>
          <p:cNvPr id="3" name="文本框 2"/>
          <p:cNvSpPr txBox="1"/>
          <p:nvPr/>
        </p:nvSpPr>
        <p:spPr>
          <a:xfrm>
            <a:off x="1043608" y="987574"/>
            <a:ext cx="5192447" cy="300351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t>产品做出来没人用，</a:t>
            </a:r>
            <a:r>
              <a:rPr lang="zh-CN" altLang="en-US" sz="1600" dirty="0" smtClean="0"/>
              <a:t>忙成狗</a:t>
            </a:r>
            <a:r>
              <a:rPr lang="zh-CN" altLang="en-US" sz="1600" dirty="0"/>
              <a:t>却没有成就感</a:t>
            </a:r>
          </a:p>
          <a:p>
            <a:pPr marL="285750" indent="-285750">
              <a:lnSpc>
                <a:spcPct val="150000"/>
              </a:lnSpc>
              <a:buFont typeface="Arial" panose="020B0604020202020204" pitchFamily="34" charset="0"/>
              <a:buChar char="•"/>
            </a:pPr>
            <a:r>
              <a:rPr lang="zh-CN" altLang="en-US" sz="1600" dirty="0"/>
              <a:t>计划赶不上变化，需求变更太快太</a:t>
            </a:r>
            <a:r>
              <a:rPr lang="zh-CN" altLang="en-US" sz="1600" dirty="0" smtClean="0"/>
              <a:t>多</a:t>
            </a:r>
            <a:endParaRPr lang="en-US" altLang="zh-CN" sz="1600" dirty="0" smtClean="0"/>
          </a:p>
          <a:p>
            <a:pPr marL="285750" indent="-285750">
              <a:lnSpc>
                <a:spcPct val="150000"/>
              </a:lnSpc>
              <a:buFont typeface="Arial" panose="020B0604020202020204" pitchFamily="34" charset="0"/>
              <a:buChar char="•"/>
            </a:pPr>
            <a:r>
              <a:rPr lang="zh-CN" altLang="en-US" sz="1600" dirty="0" smtClean="0"/>
              <a:t>产品与</a:t>
            </a:r>
            <a:r>
              <a:rPr lang="zh-CN" altLang="en-US" sz="1600" dirty="0"/>
              <a:t>研发总是在扯皮，用户总是在投诉</a:t>
            </a:r>
          </a:p>
          <a:p>
            <a:pPr marL="285750" indent="-285750">
              <a:lnSpc>
                <a:spcPct val="150000"/>
              </a:lnSpc>
              <a:buFont typeface="Arial" panose="020B0604020202020204" pitchFamily="34" charset="0"/>
              <a:buChar char="•"/>
            </a:pPr>
            <a:r>
              <a:rPr lang="zh-CN" altLang="en-US" sz="1600" dirty="0"/>
              <a:t>时间紧任务重，每件事情都是高优先级，</a:t>
            </a:r>
            <a:r>
              <a:rPr lang="zh-CN" altLang="en-US" sz="1600" dirty="0" smtClean="0"/>
              <a:t>总是在救火</a:t>
            </a:r>
            <a:endParaRPr lang="zh-CN" altLang="en-US" sz="1600" dirty="0"/>
          </a:p>
          <a:p>
            <a:pPr marL="285750" indent="-285750">
              <a:lnSpc>
                <a:spcPct val="150000"/>
              </a:lnSpc>
              <a:buFont typeface="Arial" panose="020B0604020202020204" pitchFamily="34" charset="0"/>
              <a:buChar char="•"/>
            </a:pPr>
            <a:r>
              <a:rPr lang="zh-CN" altLang="en-US" sz="1600" dirty="0"/>
              <a:t>所有压力和风险都在后期集中爆发，越忙越添乱</a:t>
            </a:r>
          </a:p>
          <a:p>
            <a:pPr marL="285750" indent="-285750">
              <a:lnSpc>
                <a:spcPct val="150000"/>
              </a:lnSpc>
              <a:buFont typeface="Arial" panose="020B0604020202020204" pitchFamily="34" charset="0"/>
              <a:buChar char="•"/>
            </a:pPr>
            <a:r>
              <a:rPr lang="zh-CN" altLang="en-US" sz="1600" dirty="0"/>
              <a:t>技术和架构更不上时代，知识缺口越来越</a:t>
            </a:r>
            <a:r>
              <a:rPr lang="zh-CN" altLang="en-US" sz="1600" dirty="0" smtClean="0"/>
              <a:t>大</a:t>
            </a:r>
            <a:endParaRPr lang="en-US" altLang="zh-CN" sz="1600" dirty="0" smtClean="0"/>
          </a:p>
          <a:p>
            <a:pPr marL="285750" indent="-285750">
              <a:lnSpc>
                <a:spcPct val="150000"/>
              </a:lnSpc>
              <a:buFont typeface="Arial" panose="020B0604020202020204" pitchFamily="34" charset="0"/>
              <a:buChar char="•"/>
            </a:pPr>
            <a:r>
              <a:rPr lang="zh-CN" altLang="en-US" sz="1600" dirty="0" smtClean="0"/>
              <a:t>学习交流少，个人成长慢</a:t>
            </a:r>
            <a:endParaRPr lang="en-US" altLang="zh-CN" sz="1600" dirty="0" smtClean="0"/>
          </a:p>
          <a:p>
            <a:pPr marL="285750" indent="-285750">
              <a:lnSpc>
                <a:spcPct val="150000"/>
              </a:lnSpc>
              <a:buFont typeface="Arial" panose="020B0604020202020204" pitchFamily="34" charset="0"/>
              <a:buChar char="•"/>
            </a:pPr>
            <a:r>
              <a:rPr lang="zh-CN" altLang="en-US" sz="1600" dirty="0" smtClean="0"/>
              <a:t>好的</a:t>
            </a:r>
            <a:r>
              <a:rPr lang="zh-CN" altLang="en-US" sz="1600" dirty="0"/>
              <a:t>习惯和流程坚持不下来，</a:t>
            </a:r>
            <a:r>
              <a:rPr lang="zh-CN" altLang="en-US" sz="1600" dirty="0" smtClean="0"/>
              <a:t>形同虚设</a:t>
            </a:r>
            <a:endParaRPr lang="zh-CN" altLang="en-US" sz="1600" dirty="0"/>
          </a:p>
        </p:txBody>
      </p:sp>
    </p:spTree>
    <p:extLst>
      <p:ext uri="{BB962C8B-B14F-4D97-AF65-F5344CB8AC3E}">
        <p14:creationId xmlns:p14="http://schemas.microsoft.com/office/powerpoint/2010/main" val="50675780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2386723" cy="430374"/>
          </a:xfrm>
          <a:prstGeom prst="rect">
            <a:avLst/>
          </a:prstGeom>
          <a:noFill/>
        </p:spPr>
        <p:txBody>
          <a:bodyPr wrap="square" rtlCol="0">
            <a:spAutoFit/>
          </a:bodyPr>
          <a:lstStyle/>
          <a:p>
            <a:pPr>
              <a:lnSpc>
                <a:spcPct val="120000"/>
              </a:lnSpc>
            </a:pPr>
            <a:r>
              <a:rPr lang="zh-CN" altLang="en-US" sz="2000" b="1" dirty="0" smtClean="0">
                <a:solidFill>
                  <a:schemeClr val="tx1">
                    <a:lumMod val="75000"/>
                    <a:lumOff val="25000"/>
                  </a:schemeClr>
                </a:solidFill>
              </a:rPr>
              <a:t>敏捷误区</a:t>
            </a:r>
          </a:p>
        </p:txBody>
      </p:sp>
      <p:sp>
        <p:nvSpPr>
          <p:cNvPr id="3" name="文本框 2"/>
          <p:cNvSpPr txBox="1"/>
          <p:nvPr/>
        </p:nvSpPr>
        <p:spPr>
          <a:xfrm>
            <a:off x="1043608" y="915566"/>
            <a:ext cx="4782078" cy="378565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smtClean="0"/>
              <a:t>敏捷对团队人员要求很高；</a:t>
            </a:r>
            <a:endParaRPr lang="en-US" altLang="zh-CN" sz="1600" dirty="0" smtClean="0"/>
          </a:p>
          <a:p>
            <a:pPr marL="285750" indent="-285750">
              <a:lnSpc>
                <a:spcPct val="150000"/>
              </a:lnSpc>
              <a:buFont typeface="Arial" panose="020B0604020202020204" pitchFamily="34" charset="0"/>
              <a:buChar char="•"/>
            </a:pPr>
            <a:r>
              <a:rPr lang="zh-CN" altLang="en-US" sz="1600" dirty="0" smtClean="0"/>
              <a:t>敏捷不需要文档；</a:t>
            </a:r>
            <a:endParaRPr lang="en-US" altLang="zh-CN" sz="1600" dirty="0" smtClean="0"/>
          </a:p>
          <a:p>
            <a:pPr marL="285750" indent="-285750">
              <a:lnSpc>
                <a:spcPct val="150000"/>
              </a:lnSpc>
              <a:buFont typeface="Arial" panose="020B0604020202020204" pitchFamily="34" charset="0"/>
              <a:buChar char="•"/>
            </a:pPr>
            <a:r>
              <a:rPr lang="zh-CN" altLang="en-US" sz="1600" dirty="0" smtClean="0"/>
              <a:t>敏捷就是需求可以随意变化；</a:t>
            </a:r>
            <a:endParaRPr lang="en-US" altLang="zh-CN" sz="1600" dirty="0" smtClean="0"/>
          </a:p>
          <a:p>
            <a:pPr marL="285750" indent="-285750">
              <a:lnSpc>
                <a:spcPct val="150000"/>
              </a:lnSpc>
              <a:buFont typeface="Arial" panose="020B0604020202020204" pitchFamily="34" charset="0"/>
              <a:buChar char="•"/>
            </a:pPr>
            <a:r>
              <a:rPr lang="zh-CN" altLang="en-US" sz="1600" dirty="0" smtClean="0"/>
              <a:t>自组织团队就是团队自己定目标，放手不用管；</a:t>
            </a:r>
            <a:endParaRPr lang="en-US" altLang="zh-CN" sz="1600" dirty="0" smtClean="0"/>
          </a:p>
          <a:p>
            <a:pPr marL="285750" indent="-285750">
              <a:lnSpc>
                <a:spcPct val="150000"/>
              </a:lnSpc>
              <a:buFont typeface="Arial" panose="020B0604020202020204" pitchFamily="34" charset="0"/>
              <a:buChar char="•"/>
            </a:pPr>
            <a:r>
              <a:rPr lang="zh-CN" altLang="en-US" sz="1600" dirty="0" smtClean="0"/>
              <a:t>敏捷就是越快越好，最好每天都有新版本；</a:t>
            </a:r>
            <a:endParaRPr lang="en-US" altLang="zh-CN" sz="1600" dirty="0" smtClean="0"/>
          </a:p>
          <a:p>
            <a:pPr marL="285750" indent="-285750">
              <a:lnSpc>
                <a:spcPct val="150000"/>
              </a:lnSpc>
              <a:buFont typeface="Arial" panose="020B0604020202020204" pitchFamily="34" charset="0"/>
              <a:buChar char="•"/>
            </a:pPr>
            <a:r>
              <a:rPr lang="zh-CN" altLang="en-US" sz="1600" dirty="0"/>
              <a:t>敏捷不需要计划</a:t>
            </a:r>
            <a:r>
              <a:rPr lang="zh-CN" altLang="en-US" sz="1600" dirty="0" smtClean="0"/>
              <a:t>；</a:t>
            </a:r>
            <a:endParaRPr lang="en-US" altLang="zh-CN" sz="1600" dirty="0" smtClean="0"/>
          </a:p>
          <a:p>
            <a:pPr marL="285750" indent="-285750">
              <a:lnSpc>
                <a:spcPct val="150000"/>
              </a:lnSpc>
              <a:buFont typeface="Arial" panose="020B0604020202020204" pitchFamily="34" charset="0"/>
              <a:buChar char="•"/>
            </a:pPr>
            <a:r>
              <a:rPr lang="zh-CN" altLang="en-US" sz="1600" dirty="0"/>
              <a:t>敏捷不</a:t>
            </a:r>
            <a:r>
              <a:rPr lang="zh-CN" altLang="en-US" sz="1600" dirty="0" smtClean="0"/>
              <a:t>需要流程；</a:t>
            </a:r>
            <a:endParaRPr lang="en-US" altLang="zh-CN" sz="1600" dirty="0" smtClean="0"/>
          </a:p>
          <a:p>
            <a:pPr marL="285750" indent="-285750">
              <a:lnSpc>
                <a:spcPct val="150000"/>
              </a:lnSpc>
              <a:buFont typeface="Arial" panose="020B0604020202020204" pitchFamily="34" charset="0"/>
              <a:buChar char="•"/>
            </a:pPr>
            <a:r>
              <a:rPr lang="zh-CN" altLang="en-US" sz="1600" dirty="0" smtClean="0"/>
              <a:t>每日晨会，白板沟通就是敏捷；</a:t>
            </a:r>
            <a:endParaRPr lang="en-US" altLang="zh-CN" sz="1600" dirty="0" smtClean="0"/>
          </a:p>
          <a:p>
            <a:pPr marL="285750" indent="-285750">
              <a:lnSpc>
                <a:spcPct val="150000"/>
              </a:lnSpc>
              <a:buFont typeface="Arial" panose="020B0604020202020204" pitchFamily="34" charset="0"/>
              <a:buChar char="•"/>
            </a:pPr>
            <a:r>
              <a:rPr lang="zh-CN" altLang="en-US" sz="1600" dirty="0" smtClean="0"/>
              <a:t>敏捷是万灵药，我们上敏捷吧；</a:t>
            </a:r>
            <a:endParaRPr lang="en-US" altLang="zh-CN" sz="1600" dirty="0" smtClean="0"/>
          </a:p>
          <a:p>
            <a:pPr marL="285750" indent="-285750">
              <a:lnSpc>
                <a:spcPct val="150000"/>
              </a:lnSpc>
              <a:buFont typeface="Arial" panose="020B0604020202020204" pitchFamily="34" charset="0"/>
              <a:buChar char="•"/>
            </a:pPr>
            <a:r>
              <a:rPr lang="zh-CN" altLang="en-US" sz="1600" dirty="0" smtClean="0"/>
              <a:t>团队完成敏捷转型需要多久；</a:t>
            </a:r>
            <a:endParaRPr lang="en-US" altLang="zh-CN" sz="1600" dirty="0" smtClean="0"/>
          </a:p>
        </p:txBody>
      </p:sp>
    </p:spTree>
    <p:extLst>
      <p:ext uri="{BB962C8B-B14F-4D97-AF65-F5344CB8AC3E}">
        <p14:creationId xmlns:p14="http://schemas.microsoft.com/office/powerpoint/2010/main" val="144408167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p:cNvSpPr txBox="1"/>
          <p:nvPr/>
        </p:nvSpPr>
        <p:spPr>
          <a:xfrm>
            <a:off x="313069" y="58298"/>
            <a:ext cx="5195035" cy="461665"/>
          </a:xfrm>
          <a:prstGeom prst="rect">
            <a:avLst/>
          </a:prstGeom>
          <a:noFill/>
        </p:spPr>
        <p:txBody>
          <a:bodyPr wrap="square" rtlCol="0">
            <a:spAutoFit/>
          </a:bodyPr>
          <a:lstStyle/>
          <a:p>
            <a:pPr>
              <a:lnSpc>
                <a:spcPct val="120000"/>
              </a:lnSpc>
            </a:pPr>
            <a:r>
              <a:rPr lang="zh-CN" altLang="en-US" sz="2000" b="1">
                <a:solidFill>
                  <a:schemeClr val="tx1">
                    <a:lumMod val="75000"/>
                    <a:lumOff val="25000"/>
                  </a:schemeClr>
                </a:solidFill>
              </a:rPr>
              <a:t>用什么来判断软件团队在真正实施</a:t>
            </a:r>
            <a:r>
              <a:rPr lang="en-US" altLang="zh-CN" sz="2000" b="1">
                <a:solidFill>
                  <a:schemeClr val="tx1">
                    <a:lumMod val="75000"/>
                    <a:lumOff val="25000"/>
                  </a:schemeClr>
                </a:solidFill>
              </a:rPr>
              <a:t>Scrum?</a:t>
            </a:r>
            <a:endParaRPr lang="en-US" altLang="zh-CN" sz="2000" b="1" dirty="0">
              <a:solidFill>
                <a:schemeClr val="tx1">
                  <a:lumMod val="75000"/>
                  <a:lumOff val="25000"/>
                </a:schemeClr>
              </a:solidFill>
            </a:endParaRPr>
          </a:p>
        </p:txBody>
      </p:sp>
      <p:sp>
        <p:nvSpPr>
          <p:cNvPr id="2" name="矩形 1"/>
          <p:cNvSpPr/>
          <p:nvPr/>
        </p:nvSpPr>
        <p:spPr>
          <a:xfrm>
            <a:off x="539552" y="987574"/>
            <a:ext cx="7920880" cy="2677656"/>
          </a:xfrm>
          <a:prstGeom prst="rect">
            <a:avLst/>
          </a:prstGeom>
        </p:spPr>
        <p:txBody>
          <a:bodyPr wrap="square">
            <a:spAutoFit/>
          </a:bodyPr>
          <a:lstStyle/>
          <a:p>
            <a:r>
              <a:rPr lang="zh-CN" altLang="en-US" sz="1400" dirty="0" smtClean="0">
                <a:solidFill>
                  <a:srgbClr val="4F4F4F"/>
                </a:solidFill>
                <a:latin typeface="+mn-ea"/>
              </a:rPr>
              <a:t>答</a:t>
            </a:r>
            <a:r>
              <a:rPr lang="zh-CN" altLang="en-US" sz="1400" dirty="0">
                <a:solidFill>
                  <a:srgbClr val="4F4F4F"/>
                </a:solidFill>
                <a:latin typeface="+mn-ea"/>
              </a:rPr>
              <a:t>：对这一问题，</a:t>
            </a:r>
            <a:r>
              <a:rPr lang="en-US" altLang="zh-CN" sz="1400" dirty="0">
                <a:solidFill>
                  <a:srgbClr val="4F4F4F"/>
                </a:solidFill>
                <a:latin typeface="+mn-ea"/>
              </a:rPr>
              <a:t>Scrum</a:t>
            </a:r>
            <a:r>
              <a:rPr lang="zh-CN" altLang="en-US" sz="1400" dirty="0">
                <a:solidFill>
                  <a:srgbClr val="4F4F4F"/>
                </a:solidFill>
                <a:latin typeface="+mn-ea"/>
              </a:rPr>
              <a:t>创始人之一</a:t>
            </a:r>
            <a:r>
              <a:rPr lang="en-US" altLang="zh-CN" sz="1400" dirty="0">
                <a:solidFill>
                  <a:srgbClr val="4F4F4F"/>
                </a:solidFill>
                <a:latin typeface="+mn-ea"/>
              </a:rPr>
              <a:t>Jeff Sutherland</a:t>
            </a:r>
            <a:r>
              <a:rPr lang="zh-CN" altLang="en-US" sz="1400" dirty="0">
                <a:solidFill>
                  <a:srgbClr val="4F4F4F"/>
                </a:solidFill>
                <a:latin typeface="+mn-ea"/>
              </a:rPr>
              <a:t>用诺基亚测试的</a:t>
            </a:r>
            <a:r>
              <a:rPr lang="en-US" altLang="zh-CN" sz="1400" dirty="0">
                <a:solidFill>
                  <a:srgbClr val="4F4F4F"/>
                </a:solidFill>
                <a:latin typeface="+mn-ea"/>
              </a:rPr>
              <a:t>8</a:t>
            </a:r>
            <a:r>
              <a:rPr lang="zh-CN" altLang="en-US" sz="1400" dirty="0">
                <a:solidFill>
                  <a:srgbClr val="4F4F4F"/>
                </a:solidFill>
                <a:latin typeface="+mn-ea"/>
              </a:rPr>
              <a:t>个判断条件来判定是否在真正执行</a:t>
            </a:r>
            <a:r>
              <a:rPr lang="en-US" altLang="zh-CN" sz="1400" dirty="0">
                <a:solidFill>
                  <a:srgbClr val="4F4F4F"/>
                </a:solidFill>
                <a:latin typeface="+mn-ea"/>
              </a:rPr>
              <a:t>Scrum</a:t>
            </a:r>
            <a:r>
              <a:rPr lang="zh-CN" altLang="en-US" sz="1400" dirty="0">
                <a:solidFill>
                  <a:srgbClr val="4F4F4F"/>
                </a:solidFill>
                <a:latin typeface="+mn-ea"/>
              </a:rPr>
              <a:t>。这</a:t>
            </a:r>
            <a:r>
              <a:rPr lang="en-US" altLang="zh-CN" sz="1400" dirty="0">
                <a:solidFill>
                  <a:srgbClr val="4F4F4F"/>
                </a:solidFill>
                <a:latin typeface="+mn-ea"/>
              </a:rPr>
              <a:t>8</a:t>
            </a:r>
            <a:r>
              <a:rPr lang="zh-CN" altLang="en-US" sz="1400" dirty="0">
                <a:solidFill>
                  <a:srgbClr val="4F4F4F"/>
                </a:solidFill>
                <a:latin typeface="+mn-ea"/>
              </a:rPr>
              <a:t>个判断条件是：</a:t>
            </a:r>
            <a:endParaRPr lang="zh-CN" altLang="en-US" sz="1400" dirty="0">
              <a:latin typeface="+mn-ea"/>
            </a:endParaRPr>
          </a:p>
          <a:p>
            <a:pPr marL="342900" indent="-342900">
              <a:buFont typeface="+mj-lt"/>
              <a:buAutoNum type="arabicPeriod"/>
            </a:pPr>
            <a:r>
              <a:rPr lang="zh-CN" altLang="en-US" sz="1400" dirty="0" smtClean="0">
                <a:solidFill>
                  <a:srgbClr val="4F4F4F"/>
                </a:solidFill>
                <a:latin typeface="+mn-ea"/>
              </a:rPr>
              <a:t>你们</a:t>
            </a:r>
            <a:r>
              <a:rPr lang="zh-CN" altLang="en-US" sz="1400" dirty="0">
                <a:solidFill>
                  <a:srgbClr val="4F4F4F"/>
                </a:solidFill>
                <a:latin typeface="+mn-ea"/>
              </a:rPr>
              <a:t>有</a:t>
            </a:r>
            <a:r>
              <a:rPr lang="zh-CN" altLang="en-US" sz="1400" dirty="0">
                <a:solidFill>
                  <a:srgbClr val="FF0000"/>
                </a:solidFill>
                <a:latin typeface="+mn-ea"/>
              </a:rPr>
              <a:t>固定的迭代周期</a:t>
            </a:r>
            <a:r>
              <a:rPr lang="zh-CN" altLang="en-US" sz="1400" dirty="0">
                <a:solidFill>
                  <a:srgbClr val="4F4F4F"/>
                </a:solidFill>
                <a:latin typeface="+mn-ea"/>
              </a:rPr>
              <a:t>么？你们的迭代周期是否以某个特定的时间开始并以某个固定的时间结束，且迭代周期必须少于</a:t>
            </a:r>
            <a:r>
              <a:rPr lang="en-US" altLang="zh-CN" sz="1400" dirty="0">
                <a:solidFill>
                  <a:srgbClr val="4F4F4F"/>
                </a:solidFill>
                <a:latin typeface="+mn-ea"/>
              </a:rPr>
              <a:t>6</a:t>
            </a:r>
            <a:r>
              <a:rPr lang="zh-CN" altLang="en-US" sz="1400" dirty="0">
                <a:solidFill>
                  <a:srgbClr val="4F4F4F"/>
                </a:solidFill>
                <a:latin typeface="+mn-ea"/>
              </a:rPr>
              <a:t>周</a:t>
            </a:r>
            <a:r>
              <a:rPr lang="zh-CN" altLang="en-US" sz="1400" dirty="0" smtClean="0">
                <a:solidFill>
                  <a:srgbClr val="4F4F4F"/>
                </a:solidFill>
                <a:latin typeface="+mn-ea"/>
              </a:rPr>
              <a:t>？</a:t>
            </a:r>
            <a:endParaRPr lang="en-US" altLang="zh-CN" sz="1400" dirty="0" smtClean="0">
              <a:solidFill>
                <a:srgbClr val="4F4F4F"/>
              </a:solidFill>
              <a:latin typeface="+mn-ea"/>
            </a:endParaRPr>
          </a:p>
          <a:p>
            <a:pPr marL="342900" indent="-342900">
              <a:buFont typeface="+mj-lt"/>
              <a:buAutoNum type="arabicPeriod"/>
            </a:pPr>
            <a:r>
              <a:rPr lang="zh-CN" altLang="en-US" sz="1400" dirty="0" smtClean="0">
                <a:solidFill>
                  <a:srgbClr val="4F4F4F"/>
                </a:solidFill>
                <a:latin typeface="+mn-ea"/>
              </a:rPr>
              <a:t>在</a:t>
            </a:r>
            <a:r>
              <a:rPr lang="zh-CN" altLang="en-US" sz="1400" dirty="0">
                <a:solidFill>
                  <a:srgbClr val="4F4F4F"/>
                </a:solidFill>
                <a:latin typeface="+mn-ea"/>
              </a:rPr>
              <a:t>每个迭代周期结束时，你们能提供</a:t>
            </a:r>
            <a:r>
              <a:rPr lang="zh-CN" altLang="en-US" sz="1400" dirty="0">
                <a:solidFill>
                  <a:srgbClr val="FF0000"/>
                </a:solidFill>
                <a:latin typeface="+mn-ea"/>
              </a:rPr>
              <a:t>可以工作的软件</a:t>
            </a:r>
            <a:r>
              <a:rPr lang="zh-CN" altLang="en-US" sz="1400" dirty="0">
                <a:solidFill>
                  <a:srgbClr val="4F4F4F"/>
                </a:solidFill>
                <a:latin typeface="+mn-ea"/>
              </a:rPr>
              <a:t>么</a:t>
            </a:r>
            <a:r>
              <a:rPr lang="zh-CN" altLang="en-US" sz="1400" dirty="0" smtClean="0">
                <a:solidFill>
                  <a:srgbClr val="4F4F4F"/>
                </a:solidFill>
                <a:latin typeface="+mn-ea"/>
              </a:rPr>
              <a:t>？</a:t>
            </a:r>
            <a:endParaRPr lang="en-US" altLang="zh-CN" sz="1400" dirty="0" smtClean="0">
              <a:solidFill>
                <a:srgbClr val="4F4F4F"/>
              </a:solidFill>
              <a:latin typeface="+mn-ea"/>
            </a:endParaRPr>
          </a:p>
          <a:p>
            <a:pPr marL="342900" indent="-342900">
              <a:buFont typeface="+mj-lt"/>
              <a:buAutoNum type="arabicPeriod"/>
            </a:pPr>
            <a:r>
              <a:rPr lang="zh-CN" altLang="en-US" sz="1400" dirty="0" smtClean="0">
                <a:solidFill>
                  <a:srgbClr val="4F4F4F"/>
                </a:solidFill>
                <a:latin typeface="+mn-ea"/>
              </a:rPr>
              <a:t>在</a:t>
            </a:r>
            <a:r>
              <a:rPr lang="zh-CN" altLang="en-US" sz="1400" dirty="0">
                <a:solidFill>
                  <a:srgbClr val="4F4F4F"/>
                </a:solidFill>
                <a:latin typeface="+mn-ea"/>
              </a:rPr>
              <a:t>迭代开始之前，你们是否需要必须有一个完整细致的需求说明</a:t>
            </a:r>
            <a:r>
              <a:rPr lang="zh-CN" altLang="en-US" sz="1400" dirty="0" smtClean="0">
                <a:solidFill>
                  <a:srgbClr val="4F4F4F"/>
                </a:solidFill>
                <a:latin typeface="+mn-ea"/>
              </a:rPr>
              <a:t>？</a:t>
            </a:r>
            <a:endParaRPr lang="en-US" altLang="zh-CN" sz="1400" dirty="0" smtClean="0">
              <a:solidFill>
                <a:srgbClr val="4F4F4F"/>
              </a:solidFill>
              <a:latin typeface="+mn-ea"/>
            </a:endParaRPr>
          </a:p>
          <a:p>
            <a:pPr marL="342900" indent="-342900">
              <a:buFont typeface="+mj-lt"/>
              <a:buAutoNum type="arabicPeriod"/>
            </a:pPr>
            <a:r>
              <a:rPr lang="zh-CN" altLang="en-US" sz="1400" dirty="0" smtClean="0">
                <a:solidFill>
                  <a:srgbClr val="4F4F4F"/>
                </a:solidFill>
                <a:latin typeface="+mn-ea"/>
              </a:rPr>
              <a:t>是否</a:t>
            </a:r>
            <a:r>
              <a:rPr lang="zh-CN" altLang="en-US" sz="1400" dirty="0">
                <a:solidFill>
                  <a:srgbClr val="4F4F4F"/>
                </a:solidFill>
                <a:latin typeface="+mn-ea"/>
              </a:rPr>
              <a:t>将</a:t>
            </a:r>
            <a:r>
              <a:rPr lang="zh-CN" altLang="en-US" sz="1400" dirty="0">
                <a:solidFill>
                  <a:srgbClr val="FF0000"/>
                </a:solidFill>
                <a:latin typeface="+mn-ea"/>
              </a:rPr>
              <a:t>测试作为迭代增量</a:t>
            </a:r>
            <a:r>
              <a:rPr lang="zh-CN" altLang="en-US" sz="1400" dirty="0">
                <a:solidFill>
                  <a:srgbClr val="4F4F4F"/>
                </a:solidFill>
                <a:latin typeface="+mn-ea"/>
              </a:rPr>
              <a:t>开发的一部分，在开发过程中进行测试</a:t>
            </a:r>
            <a:r>
              <a:rPr lang="zh-CN" altLang="en-US" sz="1400" dirty="0" smtClean="0">
                <a:solidFill>
                  <a:srgbClr val="4F4F4F"/>
                </a:solidFill>
                <a:latin typeface="+mn-ea"/>
              </a:rPr>
              <a:t>？</a:t>
            </a:r>
            <a:endParaRPr lang="en-US" altLang="zh-CN" sz="1400" dirty="0" smtClean="0">
              <a:solidFill>
                <a:srgbClr val="4F4F4F"/>
              </a:solidFill>
              <a:latin typeface="+mn-ea"/>
            </a:endParaRPr>
          </a:p>
          <a:p>
            <a:pPr marL="342900" indent="-342900">
              <a:buFont typeface="+mj-lt"/>
              <a:buAutoNum type="arabicPeriod"/>
            </a:pPr>
            <a:r>
              <a:rPr lang="zh-CN" altLang="en-US" sz="1400" dirty="0" smtClean="0">
                <a:solidFill>
                  <a:srgbClr val="4F4F4F"/>
                </a:solidFill>
                <a:latin typeface="+mn-ea"/>
              </a:rPr>
              <a:t>你们</a:t>
            </a:r>
            <a:r>
              <a:rPr lang="zh-CN" altLang="en-US" sz="1400" dirty="0">
                <a:latin typeface="+mn-ea"/>
              </a:rPr>
              <a:t>是否</a:t>
            </a:r>
            <a:r>
              <a:rPr lang="zh-CN" altLang="en-US" sz="1400" dirty="0">
                <a:solidFill>
                  <a:srgbClr val="FF0000"/>
                </a:solidFill>
                <a:latin typeface="+mn-ea"/>
              </a:rPr>
              <a:t>有产品所有者</a:t>
            </a:r>
            <a:r>
              <a:rPr lang="zh-CN" altLang="en-US" sz="1400" dirty="0">
                <a:solidFill>
                  <a:srgbClr val="4F4F4F"/>
                </a:solidFill>
                <a:latin typeface="+mn-ea"/>
              </a:rPr>
              <a:t>？是不是有人可以代表客户和你们一起工作</a:t>
            </a:r>
            <a:r>
              <a:rPr lang="zh-CN" altLang="en-US" sz="1400" dirty="0" smtClean="0">
                <a:solidFill>
                  <a:srgbClr val="4F4F4F"/>
                </a:solidFill>
                <a:latin typeface="+mn-ea"/>
              </a:rPr>
              <a:t>？</a:t>
            </a:r>
            <a:endParaRPr lang="en-US" altLang="zh-CN" sz="1400" dirty="0" smtClean="0">
              <a:solidFill>
                <a:srgbClr val="4F4F4F"/>
              </a:solidFill>
              <a:latin typeface="+mn-ea"/>
            </a:endParaRPr>
          </a:p>
          <a:p>
            <a:pPr marL="342900" indent="-342900">
              <a:buFont typeface="+mj-lt"/>
              <a:buAutoNum type="arabicPeriod"/>
            </a:pPr>
            <a:r>
              <a:rPr lang="zh-CN" altLang="en-US" sz="1400" dirty="0" smtClean="0">
                <a:solidFill>
                  <a:srgbClr val="4F4F4F"/>
                </a:solidFill>
                <a:latin typeface="+mn-ea"/>
              </a:rPr>
              <a:t>如果</a:t>
            </a:r>
            <a:r>
              <a:rPr lang="zh-CN" altLang="en-US" sz="1400" dirty="0">
                <a:solidFill>
                  <a:srgbClr val="4F4F4F"/>
                </a:solidFill>
                <a:latin typeface="+mn-ea"/>
              </a:rPr>
              <a:t>有产品所有者的话，他们是否能提供待开发的</a:t>
            </a:r>
            <a:r>
              <a:rPr lang="zh-CN" altLang="en-US" sz="1400" dirty="0">
                <a:solidFill>
                  <a:srgbClr val="FF0000"/>
                </a:solidFill>
                <a:latin typeface="+mn-ea"/>
              </a:rPr>
              <a:t>产品</a:t>
            </a:r>
            <a:r>
              <a:rPr lang="en-US" altLang="zh-CN" sz="1400" dirty="0">
                <a:solidFill>
                  <a:srgbClr val="FF0000"/>
                </a:solidFill>
                <a:latin typeface="+mn-ea"/>
              </a:rPr>
              <a:t>Backlog</a:t>
            </a:r>
            <a:r>
              <a:rPr lang="zh-CN" altLang="en-US" sz="1400" dirty="0">
                <a:solidFill>
                  <a:srgbClr val="4F4F4F"/>
                </a:solidFill>
                <a:latin typeface="+mn-ea"/>
              </a:rPr>
              <a:t>？且此产品</a:t>
            </a:r>
            <a:r>
              <a:rPr lang="en-US" altLang="zh-CN" sz="1400" dirty="0">
                <a:solidFill>
                  <a:srgbClr val="4F4F4F"/>
                </a:solidFill>
                <a:latin typeface="+mn-ea"/>
              </a:rPr>
              <a:t>Backlog</a:t>
            </a:r>
            <a:r>
              <a:rPr lang="zh-CN" altLang="en-US" sz="1400" dirty="0">
                <a:solidFill>
                  <a:srgbClr val="4F4F4F"/>
                </a:solidFill>
                <a:latin typeface="+mn-ea"/>
              </a:rPr>
              <a:t>是否按照</a:t>
            </a:r>
            <a:r>
              <a:rPr lang="zh-CN" altLang="en-US" sz="1400" dirty="0">
                <a:solidFill>
                  <a:srgbClr val="FF0000"/>
                </a:solidFill>
                <a:latin typeface="+mn-ea"/>
              </a:rPr>
              <a:t>优先级来排序</a:t>
            </a:r>
            <a:r>
              <a:rPr lang="zh-CN" altLang="en-US" sz="1400" dirty="0">
                <a:solidFill>
                  <a:srgbClr val="4F4F4F"/>
                </a:solidFill>
                <a:latin typeface="+mn-ea"/>
              </a:rPr>
              <a:t>的？是否</a:t>
            </a:r>
            <a:r>
              <a:rPr lang="zh-CN" altLang="en-US" sz="1400" dirty="0">
                <a:solidFill>
                  <a:srgbClr val="FF0000"/>
                </a:solidFill>
                <a:latin typeface="+mn-ea"/>
              </a:rPr>
              <a:t>估算</a:t>
            </a:r>
            <a:r>
              <a:rPr lang="zh-CN" altLang="en-US" sz="1400" dirty="0">
                <a:solidFill>
                  <a:srgbClr val="4F4F4F"/>
                </a:solidFill>
                <a:latin typeface="+mn-ea"/>
              </a:rPr>
              <a:t>过开发这些功能的所需时间</a:t>
            </a:r>
            <a:r>
              <a:rPr lang="zh-CN" altLang="en-US" sz="1400" dirty="0" smtClean="0">
                <a:solidFill>
                  <a:srgbClr val="4F4F4F"/>
                </a:solidFill>
                <a:latin typeface="+mn-ea"/>
              </a:rPr>
              <a:t>？</a:t>
            </a:r>
            <a:endParaRPr lang="en-US" altLang="zh-CN" sz="1400" dirty="0" smtClean="0">
              <a:solidFill>
                <a:srgbClr val="4F4F4F"/>
              </a:solidFill>
              <a:latin typeface="+mn-ea"/>
            </a:endParaRPr>
          </a:p>
          <a:p>
            <a:pPr marL="342900" indent="-342900">
              <a:buFont typeface="+mj-lt"/>
              <a:buAutoNum type="arabicPeriod"/>
            </a:pPr>
            <a:r>
              <a:rPr lang="zh-CN" altLang="en-US" sz="1400" dirty="0" smtClean="0">
                <a:solidFill>
                  <a:srgbClr val="4F4F4F"/>
                </a:solidFill>
                <a:latin typeface="+mn-ea"/>
              </a:rPr>
              <a:t>团队</a:t>
            </a:r>
            <a:r>
              <a:rPr lang="zh-CN" altLang="en-US" sz="1400" dirty="0">
                <a:solidFill>
                  <a:srgbClr val="4F4F4F"/>
                </a:solidFill>
                <a:latin typeface="+mn-ea"/>
              </a:rPr>
              <a:t>在开发过程中是否使用了</a:t>
            </a:r>
            <a:r>
              <a:rPr lang="en-US" altLang="zh-CN" sz="1400" dirty="0">
                <a:solidFill>
                  <a:srgbClr val="FF0000"/>
                </a:solidFill>
                <a:latin typeface="+mn-ea"/>
              </a:rPr>
              <a:t>Burndown</a:t>
            </a:r>
            <a:r>
              <a:rPr lang="zh-CN" altLang="en-US" sz="1400" dirty="0">
                <a:solidFill>
                  <a:srgbClr val="FF0000"/>
                </a:solidFill>
                <a:latin typeface="+mn-ea"/>
              </a:rPr>
              <a:t>图</a:t>
            </a:r>
            <a:r>
              <a:rPr lang="zh-CN" altLang="en-US" sz="1400" dirty="0">
                <a:solidFill>
                  <a:srgbClr val="4F4F4F"/>
                </a:solidFill>
                <a:latin typeface="+mn-ea"/>
              </a:rPr>
              <a:t>来展示工作量变化、跟踪进度、推算团队开发速度？</a:t>
            </a:r>
            <a:endParaRPr lang="zh-CN" altLang="en-US" sz="1400" dirty="0">
              <a:latin typeface="+mn-ea"/>
            </a:endParaRPr>
          </a:p>
          <a:p>
            <a:pPr marL="342900" indent="-342900">
              <a:buFont typeface="+mj-lt"/>
              <a:buAutoNum type="arabicPeriod"/>
            </a:pPr>
            <a:r>
              <a:rPr lang="zh-CN" altLang="en-US" sz="1400" dirty="0" smtClean="0">
                <a:solidFill>
                  <a:srgbClr val="4F4F4F"/>
                </a:solidFill>
                <a:latin typeface="+mn-ea"/>
              </a:rPr>
              <a:t>在</a:t>
            </a:r>
            <a:r>
              <a:rPr lang="zh-CN" altLang="en-US" sz="1400" dirty="0">
                <a:solidFill>
                  <a:srgbClr val="4F4F4F"/>
                </a:solidFill>
                <a:latin typeface="+mn-ea"/>
              </a:rPr>
              <a:t>迭代过程中，是否能保证项目经理</a:t>
            </a:r>
            <a:r>
              <a:rPr lang="zh-CN" altLang="en-US" sz="1400" dirty="0">
                <a:solidFill>
                  <a:srgbClr val="FF0000"/>
                </a:solidFill>
                <a:latin typeface="+mn-ea"/>
              </a:rPr>
              <a:t>不干涉团队</a:t>
            </a:r>
            <a:r>
              <a:rPr lang="zh-CN" altLang="en-US" sz="1400" dirty="0">
                <a:solidFill>
                  <a:srgbClr val="4F4F4F"/>
                </a:solidFill>
                <a:latin typeface="+mn-ea"/>
              </a:rPr>
              <a:t>工作</a:t>
            </a:r>
            <a:r>
              <a:rPr lang="zh-CN" altLang="en-US" sz="1400" dirty="0" smtClean="0">
                <a:solidFill>
                  <a:srgbClr val="4F4F4F"/>
                </a:solidFill>
                <a:latin typeface="+mn-ea"/>
              </a:rPr>
              <a:t>？</a:t>
            </a:r>
            <a:endParaRPr lang="zh-CN" altLang="en-US" sz="1400" dirty="0">
              <a:effectLst/>
              <a:latin typeface="+mn-ea"/>
            </a:endParaRPr>
          </a:p>
        </p:txBody>
      </p:sp>
    </p:spTree>
    <p:extLst>
      <p:ext uri="{BB962C8B-B14F-4D97-AF65-F5344CB8AC3E}">
        <p14:creationId xmlns:p14="http://schemas.microsoft.com/office/powerpoint/2010/main" val="6211481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自定义 167">
      <a:dk1>
        <a:srgbClr val="000000"/>
      </a:dk1>
      <a:lt1>
        <a:srgbClr val="FFFFFF"/>
      </a:lt1>
      <a:dk2>
        <a:srgbClr val="67B0E3"/>
      </a:dk2>
      <a:lt2>
        <a:srgbClr val="A0A0A0"/>
      </a:lt2>
      <a:accent1>
        <a:srgbClr val="B5B5B5"/>
      </a:accent1>
      <a:accent2>
        <a:srgbClr val="B5B5B5"/>
      </a:accent2>
      <a:accent3>
        <a:srgbClr val="B5B5B5"/>
      </a:accent3>
      <a:accent4>
        <a:srgbClr val="B5B5B5"/>
      </a:accent4>
      <a:accent5>
        <a:srgbClr val="B5B5B5"/>
      </a:accent5>
      <a:accent6>
        <a:srgbClr val="B5B5B5"/>
      </a:accent6>
      <a:hlink>
        <a:srgbClr val="0000FF"/>
      </a:hlink>
      <a:folHlink>
        <a:srgbClr val="800080"/>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22391</TotalTime>
  <Words>7662</Words>
  <Application>Microsoft Office PowerPoint</Application>
  <PresentationFormat>全屏显示(16:9)</PresentationFormat>
  <Paragraphs>1176</Paragraphs>
  <Slides>101</Slides>
  <Notes>101</Notes>
  <HiddenSlides>1</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101</vt:i4>
      </vt:variant>
    </vt:vector>
  </HeadingPairs>
  <TitlesOfParts>
    <vt:vector size="116" baseType="lpstr">
      <vt:lpstr>Arial Unicode MS</vt:lpstr>
      <vt:lpstr>굴림</vt:lpstr>
      <vt:lpstr>Î¢ÈíÑÅºÚ</vt:lpstr>
      <vt:lpstr>Î¢ÈíÑÅºÚa.—µ.</vt:lpstr>
      <vt:lpstr>inherit</vt:lpstr>
      <vt:lpstr>黑体</vt:lpstr>
      <vt:lpstr>宋体</vt:lpstr>
      <vt:lpstr>Microsoft YaHei</vt:lpstr>
      <vt:lpstr>Microsoft YaHei</vt:lpstr>
      <vt:lpstr>Arial</vt:lpstr>
      <vt:lpstr>Calibri</vt:lpstr>
      <vt:lpstr>Helvetica</vt:lpstr>
      <vt:lpstr>Tahoma</vt:lpstr>
      <vt:lpstr>Times New Roman</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cp:keywords>第一PPT模板网-WWW.1PPT.COM</cp:keywords>
  <dc:description>第一PPT模板网-WWW.1PPT.COM</dc:description>
  <cp:lastModifiedBy>戴华</cp:lastModifiedBy>
  <cp:revision>498</cp:revision>
  <dcterms:created xsi:type="dcterms:W3CDTF">2014-12-16T06:14:24Z</dcterms:created>
  <dcterms:modified xsi:type="dcterms:W3CDTF">2018-11-05T03:17:45Z</dcterms:modified>
  <cp:contentStatus>第一PPT模板网-WWW.1PPT.COM</cp:contentStatus>
</cp:coreProperties>
</file>